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handoutMasterIdLst>
    <p:handoutMasterId r:id="rId18"/>
  </p:handoutMasterIdLst>
  <p:sldIdLst>
    <p:sldId id="266" r:id="rId3"/>
    <p:sldId id="256" r:id="rId4"/>
    <p:sldId id="257" r:id="rId5"/>
    <p:sldId id="258" r:id="rId6"/>
    <p:sldId id="259" r:id="rId7"/>
    <p:sldId id="268" r:id="rId8"/>
    <p:sldId id="261" r:id="rId9"/>
    <p:sldId id="265" r:id="rId10"/>
    <p:sldId id="271" r:id="rId11"/>
    <p:sldId id="272" r:id="rId12"/>
    <p:sldId id="260" r:id="rId13"/>
    <p:sldId id="262" r:id="rId14"/>
    <p:sldId id="270" r:id="rId15"/>
    <p:sldId id="269"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A78BD0-C436-2713-5D31-4736A314A0D1}" name="Kristen Loschert" initials="KL" userId="Kristen Loschert" providerId="None"/>
  <p188:author id="{FF0B33E1-EC9D-3456-537A-D438DE052777}" name="Keisha Rivera" initials="KR" userId="Keisha Rive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6E"/>
    <a:srgbClr val="3F6AB7"/>
    <a:srgbClr val="BE5427"/>
    <a:srgbClr val="B3BEDF"/>
    <a:srgbClr val="F0F8EF"/>
    <a:srgbClr val="335899"/>
    <a:srgbClr val="7991CE"/>
    <a:srgbClr val="95D6A4"/>
    <a:srgbClr val="2EDE85"/>
    <a:srgbClr val="4E6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6" autoAdjust="0"/>
    <p:restoredTop sz="94660"/>
  </p:normalViewPr>
  <p:slideViewPr>
    <p:cSldViewPr snapToGrid="0" showGuides="1">
      <p:cViewPr varScale="1">
        <p:scale>
          <a:sx n="88" d="100"/>
          <a:sy n="88" d="100"/>
        </p:scale>
        <p:origin x="846" y="75"/>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49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F278-402E-9E6A-890A579DD849}"/>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F278-402E-9E6A-890A579DD849}"/>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F278-402E-9E6A-890A579DD849}"/>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2-D94A-43D5-A72E-DE5F493AE678}"/>
              </c:ext>
            </c:extLst>
          </c:dPt>
          <c:dLbls>
            <c:dLbl>
              <c:idx val="3"/>
              <c:layout>
                <c:manualLayout>
                  <c:x val="-2.6054258917378318E-3"/>
                  <c:y val="-3.130010018496633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94A-43D5-A72E-DE5F493AE678}"/>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Sheet1!$B$2:$B$5</c:f>
              <c:numCache>
                <c:formatCode>General</c:formatCode>
                <c:ptCount val="4"/>
                <c:pt idx="0">
                  <c:v>47</c:v>
                </c:pt>
                <c:pt idx="1">
                  <c:v>35</c:v>
                </c:pt>
                <c:pt idx="2">
                  <c:v>11</c:v>
                </c:pt>
                <c:pt idx="3">
                  <c:v>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Extremely Important</c:v>
                      </c:pt>
                      <c:pt idx="1">
                        <c:v>Very Important</c:v>
                      </c:pt>
                      <c:pt idx="2">
                        <c:v>Somewhat Important</c:v>
                      </c:pt>
                      <c:pt idx="3">
                        <c:v>Not Important/Don't Know</c:v>
                      </c:pt>
                    </c:strCache>
                  </c:strRef>
                </c15:cat>
              </c15:filteredCategoryTitle>
            </c:ext>
            <c:ext xmlns:c16="http://schemas.microsoft.com/office/drawing/2014/chart" uri="{C3380CC4-5D6E-409C-BE32-E72D297353CC}">
              <c16:uniqueId val="{00000000-D94A-43D5-A72E-DE5F493AE678}"/>
            </c:ext>
          </c:extLst>
        </c:ser>
        <c:dLbls>
          <c:showLegendKey val="0"/>
          <c:showVal val="0"/>
          <c:showCatName val="0"/>
          <c:showSerName val="0"/>
          <c:showPercent val="0"/>
          <c:showBubbleSize val="0"/>
          <c:showLeaderLines val="0"/>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41D7-4EC5-A053-7FAEC51AB1F4}"/>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41D7-4EC5-A053-7FAEC51AB1F4}"/>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41D7-4EC5-A053-7FAEC51AB1F4}"/>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41D7-4EC5-A053-7FAEC51AB1F4}"/>
              </c:ext>
            </c:extLst>
          </c:dPt>
          <c:dLbls>
            <c:dLbl>
              <c:idx val="1"/>
              <c:layout>
                <c:manualLayout>
                  <c:x val="-2.0054515647917479E-2"/>
                  <c:y val="-3.130010018496641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D7-4EC5-A053-7FAEC51AB1F4}"/>
                </c:ext>
              </c:extLst>
            </c:dLbl>
            <c:dLbl>
              <c:idx val="3"/>
              <c:layout>
                <c:manualLayout>
                  <c:x val="-2.6055079385089597E-3"/>
                  <c:y val="-0.14085045083234854"/>
                </c:manualLayout>
              </c:layout>
              <c:tx>
                <c:rich>
                  <a:bodyPr/>
                  <a:lstStyle/>
                  <a:p>
                    <a:fld id="{DDDAC4C8-BE3C-471F-BB52-16009DFC6B85}" type="PERCENTAGE">
                      <a:rPr lang="en-US">
                        <a:solidFill>
                          <a:schemeClr val="tx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1D7-4EC5-A053-7FAEC51AB1F4}"/>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Sheet1!$B$2:$B$5</c:f>
              <c:numCache>
                <c:formatCode>General</c:formatCode>
                <c:ptCount val="4"/>
                <c:pt idx="0">
                  <c:v>41</c:v>
                </c:pt>
                <c:pt idx="1">
                  <c:v>42</c:v>
                </c:pt>
                <c:pt idx="2">
                  <c:v>13</c:v>
                </c:pt>
                <c:pt idx="3">
                  <c:v>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Extremely Important</c:v>
                      </c:pt>
                      <c:pt idx="1">
                        <c:v>Very Important</c:v>
                      </c:pt>
                      <c:pt idx="2">
                        <c:v>Somewhat Important</c:v>
                      </c:pt>
                      <c:pt idx="3">
                        <c:v>Not Important/Don't Know</c:v>
                      </c:pt>
                    </c:strCache>
                  </c:strRef>
                </c15:cat>
              </c15:filteredCategoryTitle>
            </c:ext>
            <c:ext xmlns:c16="http://schemas.microsoft.com/office/drawing/2014/chart" uri="{C3380CC4-5D6E-409C-BE32-E72D297353CC}">
              <c16:uniqueId val="{00000008-41D7-4EC5-A053-7FAEC51AB1F4}"/>
            </c:ext>
          </c:extLst>
        </c:ser>
        <c:dLbls>
          <c:showLegendKey val="0"/>
          <c:showVal val="0"/>
          <c:showCatName val="0"/>
          <c:showSerName val="0"/>
          <c:showPercent val="0"/>
          <c:showBubbleSize val="0"/>
          <c:showLeaderLines val="0"/>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A53B-453F-8BA2-1DA0961E712E}"/>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A53B-453F-8BA2-1DA0961E712E}"/>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A53B-453F-8BA2-1DA0961E712E}"/>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A53B-453F-8BA2-1DA0961E712E}"/>
              </c:ext>
            </c:extLst>
          </c:dPt>
          <c:dLbls>
            <c:dLbl>
              <c:idx val="0"/>
              <c:tx>
                <c:rich>
                  <a:bodyPr/>
                  <a:lstStyle/>
                  <a:p>
                    <a:r>
                      <a:rPr lang="en-US"/>
                      <a:t>38%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53B-453F-8BA2-1DA0961E712E}"/>
                </c:ext>
              </c:extLst>
            </c:dLbl>
            <c:dLbl>
              <c:idx val="3"/>
              <c:layout>
                <c:manualLayout>
                  <c:x val="2.0791426984061397E-2"/>
                  <c:y val="3.912512523120756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53B-453F-8BA2-1DA0961E712E}"/>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Sheet1!$B$2:$B$5</c:f>
              <c:numCache>
                <c:formatCode>General</c:formatCode>
                <c:ptCount val="4"/>
                <c:pt idx="0">
                  <c:v>38</c:v>
                </c:pt>
                <c:pt idx="1">
                  <c:v>25</c:v>
                </c:pt>
                <c:pt idx="2">
                  <c:v>21</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Extremely Important</c:v>
                      </c:pt>
                      <c:pt idx="1">
                        <c:v>Very Important</c:v>
                      </c:pt>
                      <c:pt idx="2">
                        <c:v>Somewhat Important</c:v>
                      </c:pt>
                      <c:pt idx="3">
                        <c:v>Not Important/Don't Know</c:v>
                      </c:pt>
                    </c:strCache>
                  </c:strRef>
                </c15:cat>
              </c15:filteredCategoryTitle>
            </c:ext>
            <c:ext xmlns:c16="http://schemas.microsoft.com/office/drawing/2014/chart" uri="{C3380CC4-5D6E-409C-BE32-E72D297353CC}">
              <c16:uniqueId val="{00000008-A53B-453F-8BA2-1DA0961E712E}"/>
            </c:ext>
          </c:extLst>
        </c:ser>
        <c:dLbls>
          <c:showLegendKey val="0"/>
          <c:showVal val="0"/>
          <c:showCatName val="0"/>
          <c:showSerName val="0"/>
          <c:showPercent val="0"/>
          <c:showBubbleSize val="0"/>
          <c:showLeaderLines val="0"/>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Sheet1!$D$1</c:f>
              <c:strCache>
                <c:ptCount val="1"/>
                <c:pt idx="0">
                  <c:v>Unspecified Modest Tax Increase</c:v>
                </c:pt>
              </c:strCache>
            </c:strRef>
          </c:tx>
          <c:spPr>
            <a:solidFill>
              <a:schemeClr val="accent2">
                <a:lumMod val="75000"/>
              </a:schemeClr>
            </a:solidFill>
            <a:ln>
              <a:noFill/>
            </a:ln>
            <a:effectLst/>
          </c:spPr>
          <c:invertIfNegative val="0"/>
          <c:cat>
            <c:strRef>
              <c:f>Sheet1!$A$2:$A$4</c:f>
              <c:strCache>
                <c:ptCount val="3"/>
                <c:pt idx="0">
                  <c:v>Democrats</c:v>
                </c:pt>
                <c:pt idx="1">
                  <c:v>Independents</c:v>
                </c:pt>
                <c:pt idx="2">
                  <c:v>Republicans</c:v>
                </c:pt>
              </c:strCache>
            </c:strRef>
          </c:cat>
          <c:val>
            <c:numRef>
              <c:f>Sheet1!$D$2:$D$4</c:f>
              <c:numCache>
                <c:formatCode>General</c:formatCode>
                <c:ptCount val="3"/>
                <c:pt idx="0">
                  <c:v>87</c:v>
                </c:pt>
                <c:pt idx="1">
                  <c:v>49</c:v>
                </c:pt>
                <c:pt idx="2">
                  <c:v>36</c:v>
                </c:pt>
              </c:numCache>
            </c:numRef>
          </c:val>
          <c:extLst>
            <c:ext xmlns:c16="http://schemas.microsoft.com/office/drawing/2014/chart" uri="{C3380CC4-5D6E-409C-BE32-E72D297353CC}">
              <c16:uniqueId val="{00000000-27A2-4CE7-A039-0031914D6DD1}"/>
            </c:ext>
          </c:extLst>
        </c:ser>
        <c:ser>
          <c:idx val="1"/>
          <c:order val="1"/>
          <c:tx>
            <c:strRef>
              <c:f>Sheet1!$B$1</c:f>
              <c:strCache>
                <c:ptCount val="1"/>
                <c:pt idx="0">
                  <c:v>$25 Annual Tax Increase</c:v>
                </c:pt>
              </c:strCache>
            </c:strRef>
          </c:tx>
          <c:spPr>
            <a:solidFill>
              <a:schemeClr val="accent1"/>
            </a:solidFill>
            <a:ln>
              <a:noFill/>
            </a:ln>
            <a:effectLst/>
          </c:spPr>
          <c:invertIfNegative val="0"/>
          <c:cat>
            <c:strRef>
              <c:f>Sheet1!$A$2:$A$4</c:f>
              <c:strCache>
                <c:ptCount val="3"/>
                <c:pt idx="0">
                  <c:v>Democrats</c:v>
                </c:pt>
                <c:pt idx="1">
                  <c:v>Independents</c:v>
                </c:pt>
                <c:pt idx="2">
                  <c:v>Republicans</c:v>
                </c:pt>
              </c:strCache>
            </c:strRef>
          </c:cat>
          <c:val>
            <c:numRef>
              <c:f>Sheet1!$B$2:$B$4</c:f>
              <c:numCache>
                <c:formatCode>General</c:formatCode>
                <c:ptCount val="3"/>
                <c:pt idx="0">
                  <c:v>95</c:v>
                </c:pt>
                <c:pt idx="1">
                  <c:v>57</c:v>
                </c:pt>
                <c:pt idx="2">
                  <c:v>58</c:v>
                </c:pt>
              </c:numCache>
            </c:numRef>
          </c:val>
          <c:extLst>
            <c:ext xmlns:c16="http://schemas.microsoft.com/office/drawing/2014/chart" uri="{C3380CC4-5D6E-409C-BE32-E72D297353CC}">
              <c16:uniqueId val="{00000001-27A2-4CE7-A039-0031914D6DD1}"/>
            </c:ext>
          </c:extLst>
        </c:ser>
        <c:ser>
          <c:idx val="2"/>
          <c:order val="2"/>
          <c:tx>
            <c:strRef>
              <c:f>Sheet1!$C$1</c:f>
              <c:strCache>
                <c:ptCount val="1"/>
                <c:pt idx="0">
                  <c:v>$150 Annual Tax Increase</c:v>
                </c:pt>
              </c:strCache>
            </c:strRef>
          </c:tx>
          <c:spPr>
            <a:solidFill>
              <a:schemeClr val="accent1">
                <a:tint val="65000"/>
              </a:schemeClr>
            </a:solidFill>
            <a:ln>
              <a:noFill/>
            </a:ln>
            <a:effectLst/>
          </c:spPr>
          <c:invertIfNegative val="0"/>
          <c:cat>
            <c:strRef>
              <c:f>Sheet1!$A$2:$A$4</c:f>
              <c:strCache>
                <c:ptCount val="3"/>
                <c:pt idx="0">
                  <c:v>Democrats</c:v>
                </c:pt>
                <c:pt idx="1">
                  <c:v>Independents</c:v>
                </c:pt>
                <c:pt idx="2">
                  <c:v>Republicans</c:v>
                </c:pt>
              </c:strCache>
            </c:strRef>
          </c:cat>
          <c:val>
            <c:numRef>
              <c:f>Sheet1!$C$2:$C$4</c:f>
              <c:numCache>
                <c:formatCode>General</c:formatCode>
                <c:ptCount val="3"/>
                <c:pt idx="0">
                  <c:v>92</c:v>
                </c:pt>
                <c:pt idx="1">
                  <c:v>51</c:v>
                </c:pt>
                <c:pt idx="2">
                  <c:v>44</c:v>
                </c:pt>
              </c:numCache>
            </c:numRef>
          </c:val>
          <c:extLst>
            <c:ext xmlns:c16="http://schemas.microsoft.com/office/drawing/2014/chart" uri="{C3380CC4-5D6E-409C-BE32-E72D297353CC}">
              <c16:uniqueId val="{00000002-27A2-4CE7-A039-0031914D6DD1}"/>
            </c:ext>
          </c:extLst>
        </c:ser>
        <c:dLbls>
          <c:showLegendKey val="0"/>
          <c:showVal val="0"/>
          <c:showCatName val="0"/>
          <c:showSerName val="0"/>
          <c:showPercent val="0"/>
          <c:showBubbleSize val="0"/>
        </c:dLbls>
        <c:gapWidth val="150"/>
        <c:axId val="1149079008"/>
        <c:axId val="1149076928"/>
      </c:barChart>
      <c:catAx>
        <c:axId val="1149079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9076928"/>
        <c:crosses val="autoZero"/>
        <c:auto val="1"/>
        <c:lblAlgn val="ctr"/>
        <c:lblOffset val="100"/>
        <c:noMultiLvlLbl val="0"/>
      </c:catAx>
      <c:valAx>
        <c:axId val="114907692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907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82605246378103E-2"/>
          <c:y val="0.10290242969350211"/>
          <c:w val="0.97479267686878124"/>
          <c:h val="0.73296956613130126"/>
        </c:manualLayout>
      </c:layout>
      <c:barChart>
        <c:barDir val="col"/>
        <c:grouping val="clustered"/>
        <c:varyColors val="0"/>
        <c:ser>
          <c:idx val="0"/>
          <c:order val="0"/>
          <c:tx>
            <c:strRef>
              <c:f>Sheet1!$B$1</c:f>
              <c:strCache>
                <c:ptCount val="1"/>
                <c:pt idx="0">
                  <c:v>Democrats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Tax on High-Value Property</c:v>
                </c:pt>
                <c:pt idx="1">
                  <c:v>Tax on Sale of Commercial Property Valued at $1 Million+</c:v>
                </c:pt>
                <c:pt idx="2">
                  <c:v>Tax on Legal Online Sports Betting</c:v>
                </c:pt>
              </c:strCache>
            </c:strRef>
          </c:cat>
          <c:val>
            <c:numRef>
              <c:f>Sheet1!$B$2:$B$4</c:f>
              <c:numCache>
                <c:formatCode>General</c:formatCode>
                <c:ptCount val="3"/>
                <c:pt idx="0">
                  <c:v>0.9</c:v>
                </c:pt>
                <c:pt idx="1">
                  <c:v>0.93</c:v>
                </c:pt>
                <c:pt idx="2">
                  <c:v>0.94</c:v>
                </c:pt>
              </c:numCache>
            </c:numRef>
          </c:val>
          <c:extLst>
            <c:ext xmlns:c16="http://schemas.microsoft.com/office/drawing/2014/chart" uri="{C3380CC4-5D6E-409C-BE32-E72D297353CC}">
              <c16:uniqueId val="{00000000-9CB6-45AA-B8E5-572BA3873579}"/>
            </c:ext>
          </c:extLst>
        </c:ser>
        <c:ser>
          <c:idx val="1"/>
          <c:order val="1"/>
          <c:tx>
            <c:strRef>
              <c:f>Sheet1!$C$1</c:f>
              <c:strCache>
                <c:ptCount val="1"/>
                <c:pt idx="0">
                  <c:v>Independents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Tax on High-Value Property</c:v>
                </c:pt>
                <c:pt idx="1">
                  <c:v>Tax on Sale of Commercial Property Valued at $1 Million+</c:v>
                </c:pt>
                <c:pt idx="2">
                  <c:v>Tax on Legal Online Sports Betting</c:v>
                </c:pt>
              </c:strCache>
            </c:strRef>
          </c:cat>
          <c:val>
            <c:numRef>
              <c:f>Sheet1!$C$2:$C$4</c:f>
              <c:numCache>
                <c:formatCode>General</c:formatCode>
                <c:ptCount val="3"/>
                <c:pt idx="0">
                  <c:v>0.56999999999999995</c:v>
                </c:pt>
                <c:pt idx="1">
                  <c:v>0.68</c:v>
                </c:pt>
                <c:pt idx="2">
                  <c:v>0.78</c:v>
                </c:pt>
              </c:numCache>
            </c:numRef>
          </c:val>
          <c:extLst>
            <c:ext xmlns:c16="http://schemas.microsoft.com/office/drawing/2014/chart" uri="{C3380CC4-5D6E-409C-BE32-E72D297353CC}">
              <c16:uniqueId val="{00000001-9CB6-45AA-B8E5-572BA3873579}"/>
            </c:ext>
          </c:extLst>
        </c:ser>
        <c:ser>
          <c:idx val="2"/>
          <c:order val="2"/>
          <c:tx>
            <c:strRef>
              <c:f>Sheet1!$D$1</c:f>
              <c:strCache>
                <c:ptCount val="1"/>
                <c:pt idx="0">
                  <c:v>Republicans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Tax on High-Value Property</c:v>
                </c:pt>
                <c:pt idx="1">
                  <c:v>Tax on Sale of Commercial Property Valued at $1 Million+</c:v>
                </c:pt>
                <c:pt idx="2">
                  <c:v>Tax on Legal Online Sports Betting</c:v>
                </c:pt>
              </c:strCache>
            </c:strRef>
          </c:cat>
          <c:val>
            <c:numRef>
              <c:f>Sheet1!$D$2:$D$4</c:f>
              <c:numCache>
                <c:formatCode>General</c:formatCode>
                <c:ptCount val="3"/>
                <c:pt idx="0">
                  <c:v>0.5</c:v>
                </c:pt>
                <c:pt idx="1">
                  <c:v>0.6</c:v>
                </c:pt>
                <c:pt idx="2">
                  <c:v>0.76</c:v>
                </c:pt>
              </c:numCache>
            </c:numRef>
          </c:val>
          <c:extLst>
            <c:ext xmlns:c16="http://schemas.microsoft.com/office/drawing/2014/chart" uri="{C3380CC4-5D6E-409C-BE32-E72D297353CC}">
              <c16:uniqueId val="{00000002-9CB6-45AA-B8E5-572BA3873579}"/>
            </c:ext>
          </c:extLst>
        </c:ser>
        <c:dLbls>
          <c:showLegendKey val="0"/>
          <c:showVal val="0"/>
          <c:showCatName val="0"/>
          <c:showSerName val="0"/>
          <c:showPercent val="0"/>
          <c:showBubbleSize val="0"/>
        </c:dLbls>
        <c:gapWidth val="395"/>
        <c:overlap val="-39"/>
        <c:axId val="1575323071"/>
        <c:axId val="1575321407"/>
      </c:barChart>
      <c:catAx>
        <c:axId val="1575323071"/>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5321407"/>
        <c:crosses val="autoZero"/>
        <c:auto val="1"/>
        <c:lblAlgn val="ctr"/>
        <c:lblOffset val="100"/>
        <c:noMultiLvlLbl val="0"/>
      </c:catAx>
      <c:valAx>
        <c:axId val="157532140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75323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09355570778497E-2"/>
          <c:y val="0.12118067225812741"/>
          <c:w val="0.92318051055075467"/>
          <c:h val="0.73296956613130126"/>
        </c:manualLayout>
      </c:layout>
      <c:barChart>
        <c:barDir val="col"/>
        <c:grouping val="clustered"/>
        <c:varyColors val="0"/>
        <c:ser>
          <c:idx val="0"/>
          <c:order val="0"/>
          <c:tx>
            <c:strRef>
              <c:f>Sheet1!$B$1</c:f>
              <c:strCache>
                <c:ptCount val="1"/>
                <c:pt idx="0">
                  <c:v>Democrats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Unspecified Modest Tax Increase</c:v>
                </c:pt>
                <c:pt idx="1">
                  <c:v>Tax on High-Income Individuals</c:v>
                </c:pt>
                <c:pt idx="2">
                  <c:v>Increase in Taxes on Corporate Profits</c:v>
                </c:pt>
              </c:strCache>
            </c:strRef>
          </c:cat>
          <c:val>
            <c:numRef>
              <c:f>Sheet1!$B$2:$B$4</c:f>
              <c:numCache>
                <c:formatCode>General</c:formatCode>
                <c:ptCount val="3"/>
                <c:pt idx="0">
                  <c:v>0.87</c:v>
                </c:pt>
                <c:pt idx="1">
                  <c:v>0.95</c:v>
                </c:pt>
                <c:pt idx="2">
                  <c:v>0.95</c:v>
                </c:pt>
              </c:numCache>
            </c:numRef>
          </c:val>
          <c:extLst>
            <c:ext xmlns:c16="http://schemas.microsoft.com/office/drawing/2014/chart" uri="{C3380CC4-5D6E-409C-BE32-E72D297353CC}">
              <c16:uniqueId val="{00000000-9CB6-45AA-B8E5-572BA3873579}"/>
            </c:ext>
          </c:extLst>
        </c:ser>
        <c:ser>
          <c:idx val="1"/>
          <c:order val="1"/>
          <c:tx>
            <c:strRef>
              <c:f>Sheet1!$C$1</c:f>
              <c:strCache>
                <c:ptCount val="1"/>
                <c:pt idx="0">
                  <c:v>Independents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Unspecified Modest Tax Increase</c:v>
                </c:pt>
                <c:pt idx="1">
                  <c:v>Tax on High-Income Individuals</c:v>
                </c:pt>
                <c:pt idx="2">
                  <c:v>Increase in Taxes on Corporate Profits</c:v>
                </c:pt>
              </c:strCache>
            </c:strRef>
          </c:cat>
          <c:val>
            <c:numRef>
              <c:f>Sheet1!$C$2:$C$4</c:f>
              <c:numCache>
                <c:formatCode>General</c:formatCode>
                <c:ptCount val="3"/>
                <c:pt idx="0">
                  <c:v>0.49</c:v>
                </c:pt>
                <c:pt idx="1">
                  <c:v>0.62</c:v>
                </c:pt>
                <c:pt idx="2">
                  <c:v>0.67</c:v>
                </c:pt>
              </c:numCache>
            </c:numRef>
          </c:val>
          <c:extLst>
            <c:ext xmlns:c16="http://schemas.microsoft.com/office/drawing/2014/chart" uri="{C3380CC4-5D6E-409C-BE32-E72D297353CC}">
              <c16:uniqueId val="{00000001-9CB6-45AA-B8E5-572BA3873579}"/>
            </c:ext>
          </c:extLst>
        </c:ser>
        <c:ser>
          <c:idx val="2"/>
          <c:order val="2"/>
          <c:tx>
            <c:strRef>
              <c:f>Sheet1!$D$1</c:f>
              <c:strCache>
                <c:ptCount val="1"/>
                <c:pt idx="0">
                  <c:v>Republicans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Unspecified Modest Tax Increase</c:v>
                </c:pt>
                <c:pt idx="1">
                  <c:v>Tax on High-Income Individuals</c:v>
                </c:pt>
                <c:pt idx="2">
                  <c:v>Increase in Taxes on Corporate Profits</c:v>
                </c:pt>
              </c:strCache>
            </c:strRef>
          </c:cat>
          <c:val>
            <c:numRef>
              <c:f>Sheet1!$D$2:$D$4</c:f>
              <c:numCache>
                <c:formatCode>General</c:formatCode>
                <c:ptCount val="3"/>
                <c:pt idx="0">
                  <c:v>0.36</c:v>
                </c:pt>
                <c:pt idx="1">
                  <c:v>0.41</c:v>
                </c:pt>
                <c:pt idx="2">
                  <c:v>0.52</c:v>
                </c:pt>
              </c:numCache>
            </c:numRef>
          </c:val>
          <c:extLst>
            <c:ext xmlns:c16="http://schemas.microsoft.com/office/drawing/2014/chart" uri="{C3380CC4-5D6E-409C-BE32-E72D297353CC}">
              <c16:uniqueId val="{00000002-9CB6-45AA-B8E5-572BA3873579}"/>
            </c:ext>
          </c:extLst>
        </c:ser>
        <c:dLbls>
          <c:showLegendKey val="0"/>
          <c:showVal val="0"/>
          <c:showCatName val="0"/>
          <c:showSerName val="0"/>
          <c:showPercent val="0"/>
          <c:showBubbleSize val="0"/>
        </c:dLbls>
        <c:gapWidth val="395"/>
        <c:overlap val="-39"/>
        <c:axId val="1575323071"/>
        <c:axId val="1575321407"/>
      </c:barChart>
      <c:catAx>
        <c:axId val="1575323071"/>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5321407"/>
        <c:crosses val="autoZero"/>
        <c:auto val="1"/>
        <c:lblAlgn val="ctr"/>
        <c:lblOffset val="100"/>
        <c:noMultiLvlLbl val="0"/>
      </c:catAx>
      <c:valAx>
        <c:axId val="157532140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75323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7B9-4447-B725-C356CC09326A}"/>
              </c:ext>
            </c:extLst>
          </c:dPt>
          <c:dPt>
            <c:idx val="1"/>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7B9-4447-B725-C356CC09326A}"/>
              </c:ext>
            </c:extLst>
          </c:dPt>
          <c:cat>
            <c:strRef>
              <c:f>Sheet1!$A$2:$A$3</c:f>
              <c:strCache>
                <c:ptCount val="2"/>
                <c:pt idx="0">
                  <c:v>1st Qtr</c:v>
                </c:pt>
                <c:pt idx="1">
                  <c:v>2nd Qtr</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0-65F7-497E-95A7-164D7405D43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86B215-CACD-4BA8-B505-AE34D15842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F8655C-FA4F-4133-9C0E-F35774908C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86E025-582A-4086-AD7A-E4D5A477B8D7}" type="datetimeFigureOut">
              <a:rPr lang="en-US" smtClean="0"/>
              <a:t>3/16/2022</a:t>
            </a:fld>
            <a:endParaRPr lang="en-US"/>
          </a:p>
        </p:txBody>
      </p:sp>
      <p:sp>
        <p:nvSpPr>
          <p:cNvPr id="4" name="Footer Placeholder 3">
            <a:extLst>
              <a:ext uri="{FF2B5EF4-FFF2-40B4-BE49-F238E27FC236}">
                <a16:creationId xmlns:a16="http://schemas.microsoft.com/office/drawing/2014/main" id="{758A787A-1946-451C-8DEB-D3FBA28724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19E7A6-45A4-4F35-97FA-AF11F880BA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35D42C-1A0F-4F36-887D-EF19EEDE8288}" type="slidenum">
              <a:rPr lang="en-US" smtClean="0"/>
              <a:t>‹#›</a:t>
            </a:fld>
            <a:endParaRPr lang="en-US"/>
          </a:p>
        </p:txBody>
      </p:sp>
    </p:spTree>
    <p:extLst>
      <p:ext uri="{BB962C8B-B14F-4D97-AF65-F5344CB8AC3E}">
        <p14:creationId xmlns:p14="http://schemas.microsoft.com/office/powerpoint/2010/main" val="24262290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99C4-E6A7-4DAA-B097-4EE23B8F1C88}"/>
              </a:ext>
            </a:extLst>
          </p:cNvPr>
          <p:cNvSpPr>
            <a:spLocks noGrp="1"/>
          </p:cNvSpPr>
          <p:nvPr>
            <p:ph type="ctrTitle"/>
          </p:nvPr>
        </p:nvSpPr>
        <p:spPr>
          <a:xfrm>
            <a:off x="1524000" y="1122363"/>
            <a:ext cx="9144000" cy="2387600"/>
          </a:xfrm>
        </p:spPr>
        <p:txBody>
          <a:bodyPr anchor="b"/>
          <a:lstStyle>
            <a:lvl1pPr algn="ctr">
              <a:defRPr sz="6000" b="1">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AA68FB-2ED1-4D3C-92D2-FF1A93AEBB91}"/>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01E4BC-E050-4849-81A6-A96C01A72442}"/>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4356A315-9627-44A7-A74C-FEB8CEEFC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B7E10-7E8E-4B34-A3D8-E393DF1F6537}"/>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5301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0B23-AC3C-4D1C-8E42-9E2018142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ADC6A0-51F4-472A-AFBD-7224FCC45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E7164-86C2-4A9C-8489-921C41B04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6BEC7-E588-4F81-AB1F-24BDAC45E5AC}"/>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6" name="Footer Placeholder 5">
            <a:extLst>
              <a:ext uri="{FF2B5EF4-FFF2-40B4-BE49-F238E27FC236}">
                <a16:creationId xmlns:a16="http://schemas.microsoft.com/office/drawing/2014/main" id="{C580F59B-F135-48DD-B7CC-0A653DB0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114B7-E804-48FA-9AC6-95F02BC1F4CD}"/>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200807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180E-C8C0-4E2C-857C-A339DF57C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53EF5-352D-4052-9A38-2A2048BF0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CE079C-ED57-4A60-A305-5AA6ABE68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B1D8B-657D-480C-AC59-84D70B1CF39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6" name="Footer Placeholder 5">
            <a:extLst>
              <a:ext uri="{FF2B5EF4-FFF2-40B4-BE49-F238E27FC236}">
                <a16:creationId xmlns:a16="http://schemas.microsoft.com/office/drawing/2014/main" id="{314E70AE-6D8A-4A77-AA2D-8340D1E0F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EF41A-087C-44E1-ABB6-E6DB7B5927EB}"/>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90909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EC37-6FE4-47B7-9802-64F64C9CB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07021-53F0-4609-B110-A5B524DE89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34F14-BED2-449E-8E8D-D8AA0FF6CA65}"/>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1A703ACF-6C62-4FCB-A9DD-387DC91AD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4D921-A880-4007-93CB-570FD3367FDF}"/>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41286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D5AB1-F291-426C-88E0-94767F817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83606-CA82-4944-9495-3CCED8050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132F8-E873-4B51-9A92-82FC7D4DE417}"/>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4D2AB489-6D47-4512-8B64-539B530E9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97F05-535E-4BDF-AA03-911C9BDBCAD0}"/>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289355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99C4-E6A7-4DAA-B097-4EE23B8F1C88}"/>
              </a:ext>
            </a:extLst>
          </p:cNvPr>
          <p:cNvSpPr>
            <a:spLocks noGrp="1"/>
          </p:cNvSpPr>
          <p:nvPr>
            <p:ph type="ctrTitle"/>
          </p:nvPr>
        </p:nvSpPr>
        <p:spPr>
          <a:xfrm>
            <a:off x="1524000" y="1122363"/>
            <a:ext cx="9144000" cy="2387600"/>
          </a:xfrm>
        </p:spPr>
        <p:txBody>
          <a:bodyPr anchor="b"/>
          <a:lstStyle>
            <a:lvl1pPr algn="ctr">
              <a:defRPr sz="6000" b="1">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AA68FB-2ED1-4D3C-92D2-FF1A93AEBB91}"/>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01E4BC-E050-4849-81A6-A96C01A72442}"/>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4356A315-9627-44A7-A74C-FEB8CEEFC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B7E10-7E8E-4B34-A3D8-E393DF1F6537}"/>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133087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0F8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EBAD-371F-4B65-B464-7D657DC28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A73F4-8DAC-4C1D-9EC1-BA25978B7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1D2DC-BCA3-486C-A403-A25E1D0F778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A3C185D0-E144-47C4-ABA4-564BD98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898F-DF9A-409D-AD32-0BA34AFDE744}"/>
              </a:ext>
            </a:extLst>
          </p:cNvPr>
          <p:cNvSpPr>
            <a:spLocks noGrp="1"/>
          </p:cNvSpPr>
          <p:nvPr>
            <p:ph type="sldNum" sz="quarter" idx="12"/>
          </p:nvPr>
        </p:nvSpPr>
        <p:spPr/>
        <p:txBody>
          <a:bodyPr/>
          <a:lstStyle/>
          <a:p>
            <a:fld id="{5B373486-A77B-42BA-B67C-9B37765FCAF3}"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5980CF34-EFE5-4DA5-8DEA-3810CAAC47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38" y="5979327"/>
            <a:ext cx="2390401" cy="799002"/>
          </a:xfrm>
          <a:prstGeom prst="rect">
            <a:avLst/>
          </a:prstGeom>
        </p:spPr>
      </p:pic>
    </p:spTree>
    <p:extLst>
      <p:ext uri="{BB962C8B-B14F-4D97-AF65-F5344CB8AC3E}">
        <p14:creationId xmlns:p14="http://schemas.microsoft.com/office/powerpoint/2010/main" val="127859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E62A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EBAD-371F-4B65-B464-7D657DC281A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8A73F4-8DAC-4C1D-9EC1-BA25978B7DC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E1D2DC-BCA3-486C-A403-A25E1D0F778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A3C185D0-E144-47C4-ABA4-564BD98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898F-DF9A-409D-AD32-0BA34AFDE744}"/>
              </a:ext>
            </a:extLst>
          </p:cNvPr>
          <p:cNvSpPr>
            <a:spLocks noGrp="1"/>
          </p:cNvSpPr>
          <p:nvPr>
            <p:ph type="sldNum" sz="quarter" idx="12"/>
          </p:nvPr>
        </p:nvSpPr>
        <p:spPr/>
        <p:txBody>
          <a:bodyPr/>
          <a:lstStyle/>
          <a:p>
            <a:fld id="{5B373486-A77B-42BA-B67C-9B37765FCAF3}" type="slidenum">
              <a:rPr lang="en-US" smtClean="0"/>
              <a:t>‹#›</a:t>
            </a:fld>
            <a:endParaRPr lang="en-US"/>
          </a:p>
        </p:txBody>
      </p:sp>
      <p:pic>
        <p:nvPicPr>
          <p:cNvPr id="8" name="Picture 7" descr="A picture containing logo&#10;&#10;Description automatically generated">
            <a:extLst>
              <a:ext uri="{FF2B5EF4-FFF2-40B4-BE49-F238E27FC236}">
                <a16:creationId xmlns:a16="http://schemas.microsoft.com/office/drawing/2014/main" id="{7FDAC151-B1C2-4AF4-B9ED-186BFCEFB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38" y="5978530"/>
            <a:ext cx="2386584" cy="714664"/>
          </a:xfrm>
          <a:prstGeom prst="rect">
            <a:avLst/>
          </a:prstGeom>
        </p:spPr>
      </p:pic>
    </p:spTree>
    <p:extLst>
      <p:ext uri="{BB962C8B-B14F-4D97-AF65-F5344CB8AC3E}">
        <p14:creationId xmlns:p14="http://schemas.microsoft.com/office/powerpoint/2010/main" val="4089724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313D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EBAD-371F-4B65-B464-7D657DC281A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8A73F4-8DAC-4C1D-9EC1-BA25978B7DC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E1D2DC-BCA3-486C-A403-A25E1D0F778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A3C185D0-E144-47C4-ABA4-564BD98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898F-DF9A-409D-AD32-0BA34AFDE744}"/>
              </a:ext>
            </a:extLst>
          </p:cNvPr>
          <p:cNvSpPr>
            <a:spLocks noGrp="1"/>
          </p:cNvSpPr>
          <p:nvPr>
            <p:ph type="sldNum" sz="quarter" idx="12"/>
          </p:nvPr>
        </p:nvSpPr>
        <p:spPr/>
        <p:txBody>
          <a:bodyPr/>
          <a:lstStyle/>
          <a:p>
            <a:fld id="{5B373486-A77B-42BA-B67C-9B37765FCAF3}" type="slidenum">
              <a:rPr lang="en-US" smtClean="0"/>
              <a:t>‹#›</a:t>
            </a:fld>
            <a:endParaRPr lang="en-US"/>
          </a:p>
        </p:txBody>
      </p:sp>
      <p:pic>
        <p:nvPicPr>
          <p:cNvPr id="8" name="Picture 7" descr="Logo&#10;&#10;Description automatically generated with medium confidence">
            <a:extLst>
              <a:ext uri="{FF2B5EF4-FFF2-40B4-BE49-F238E27FC236}">
                <a16:creationId xmlns:a16="http://schemas.microsoft.com/office/drawing/2014/main" id="{1FCA81DC-A5C6-4278-A6C8-350810D22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686" y="5979327"/>
            <a:ext cx="2386584" cy="797726"/>
          </a:xfrm>
          <a:prstGeom prst="rect">
            <a:avLst/>
          </a:prstGeom>
        </p:spPr>
      </p:pic>
    </p:spTree>
    <p:extLst>
      <p:ext uri="{BB962C8B-B14F-4D97-AF65-F5344CB8AC3E}">
        <p14:creationId xmlns:p14="http://schemas.microsoft.com/office/powerpoint/2010/main" val="1968255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E200-394B-4D9E-8865-0D6C587C9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669DD-A451-4571-B1F8-C7249CD46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4CD86-EB9F-4DED-93C6-ED7CE2661746}"/>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6A1467CE-FB49-4E14-A356-980590E06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A0599-67D9-450D-AE11-E78F9C0D9BDC}"/>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9176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D877-9C3E-4321-A231-E3E2E118F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0CAE5-DA3A-44FE-83ED-F340B5BAD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92908-12B7-4520-B199-8876C4B46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3DCA0-972C-435E-A470-F578704ACAB8}"/>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6" name="Footer Placeholder 5">
            <a:extLst>
              <a:ext uri="{FF2B5EF4-FFF2-40B4-BE49-F238E27FC236}">
                <a16:creationId xmlns:a16="http://schemas.microsoft.com/office/drawing/2014/main" id="{E1B97AA6-0613-4B1A-A8E9-F189DE06F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A05C1-B908-40F7-9696-64E2ED5B6DF3}"/>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164045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0F8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EBAD-371F-4B65-B464-7D657DC28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A73F4-8DAC-4C1D-9EC1-BA25978B7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1D2DC-BCA3-486C-A403-A25E1D0F778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A3C185D0-E144-47C4-ABA4-564BD98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898F-DF9A-409D-AD32-0BA34AFDE744}"/>
              </a:ext>
            </a:extLst>
          </p:cNvPr>
          <p:cNvSpPr>
            <a:spLocks noGrp="1"/>
          </p:cNvSpPr>
          <p:nvPr>
            <p:ph type="sldNum" sz="quarter" idx="12"/>
          </p:nvPr>
        </p:nvSpPr>
        <p:spPr/>
        <p:txBody>
          <a:bodyPr/>
          <a:lstStyle/>
          <a:p>
            <a:fld id="{5B373486-A77B-42BA-B67C-9B37765FCAF3}"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5980CF34-EFE5-4DA5-8DEA-3810CAAC47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38" y="5979327"/>
            <a:ext cx="2390401" cy="799002"/>
          </a:xfrm>
          <a:prstGeom prst="rect">
            <a:avLst/>
          </a:prstGeom>
        </p:spPr>
      </p:pic>
    </p:spTree>
    <p:extLst>
      <p:ext uri="{BB962C8B-B14F-4D97-AF65-F5344CB8AC3E}">
        <p14:creationId xmlns:p14="http://schemas.microsoft.com/office/powerpoint/2010/main" val="237632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A1D8-6ECB-4C93-9E02-2A850DBCD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499C56-35C9-4B6A-9719-B4C1E4BB5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14831-73C2-4D84-A154-13688E7B6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80EBE-E092-4C80-A9F6-DC1A24701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F8B32-C541-4216-B2AF-E91CEA9E7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BDFFD-3BFB-43C0-BACA-67284891BFE0}"/>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8" name="Footer Placeholder 7">
            <a:extLst>
              <a:ext uri="{FF2B5EF4-FFF2-40B4-BE49-F238E27FC236}">
                <a16:creationId xmlns:a16="http://schemas.microsoft.com/office/drawing/2014/main" id="{748284AF-34D8-4C23-A69B-24B9A33E9E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DBEE7-2102-4896-9867-E3D47CBE448C}"/>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2630410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3C8E-3BAB-4E9A-B45A-CD4B8FC7E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B4DB36-88CF-46DC-979F-0B711A58035C}"/>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4" name="Footer Placeholder 3">
            <a:extLst>
              <a:ext uri="{FF2B5EF4-FFF2-40B4-BE49-F238E27FC236}">
                <a16:creationId xmlns:a16="http://schemas.microsoft.com/office/drawing/2014/main" id="{67A40B51-34F8-42B5-B8F1-5F492A6C6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F7A75B-0354-48B1-B1A3-5FDF90382590}"/>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2244238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0AD9E-D597-47DB-A567-C0BD27B11B80}"/>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3" name="Footer Placeholder 2">
            <a:extLst>
              <a:ext uri="{FF2B5EF4-FFF2-40B4-BE49-F238E27FC236}">
                <a16:creationId xmlns:a16="http://schemas.microsoft.com/office/drawing/2014/main" id="{A638577C-0E0D-47E3-AB25-B3257AF33C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08C8A6-6528-4E3C-BCCA-83161C2C5149}"/>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114741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0B23-AC3C-4D1C-8E42-9E2018142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ADC6A0-51F4-472A-AFBD-7224FCC45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E7164-86C2-4A9C-8489-921C41B04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6BEC7-E588-4F81-AB1F-24BDAC45E5AC}"/>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6" name="Footer Placeholder 5">
            <a:extLst>
              <a:ext uri="{FF2B5EF4-FFF2-40B4-BE49-F238E27FC236}">
                <a16:creationId xmlns:a16="http://schemas.microsoft.com/office/drawing/2014/main" id="{C580F59B-F135-48DD-B7CC-0A653DB0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114B7-E804-48FA-9AC6-95F02BC1F4CD}"/>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4042182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180E-C8C0-4E2C-857C-A339DF57C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53EF5-352D-4052-9A38-2A2048BF0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CE079C-ED57-4A60-A305-5AA6ABE68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B1D8B-657D-480C-AC59-84D70B1CF39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6" name="Footer Placeholder 5">
            <a:extLst>
              <a:ext uri="{FF2B5EF4-FFF2-40B4-BE49-F238E27FC236}">
                <a16:creationId xmlns:a16="http://schemas.microsoft.com/office/drawing/2014/main" id="{314E70AE-6D8A-4A77-AA2D-8340D1E0F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EF41A-087C-44E1-ABB6-E6DB7B5927EB}"/>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76974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EC37-6FE4-47B7-9802-64F64C9CB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07021-53F0-4609-B110-A5B524DE89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34F14-BED2-449E-8E8D-D8AA0FF6CA65}"/>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1A703ACF-6C62-4FCB-A9DD-387DC91AD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4D921-A880-4007-93CB-570FD3367FDF}"/>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2264622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D5AB1-F291-426C-88E0-94767F817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83606-CA82-4944-9495-3CCED8050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132F8-E873-4B51-9A92-82FC7D4DE417}"/>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4D2AB489-6D47-4512-8B64-539B530E9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97F05-535E-4BDF-AA03-911C9BDBCAD0}"/>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151119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E62A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EBAD-371F-4B65-B464-7D657DC281A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8A73F4-8DAC-4C1D-9EC1-BA25978B7DC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E1D2DC-BCA3-486C-A403-A25E1D0F778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A3C185D0-E144-47C4-ABA4-564BD98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898F-DF9A-409D-AD32-0BA34AFDE744}"/>
              </a:ext>
            </a:extLst>
          </p:cNvPr>
          <p:cNvSpPr>
            <a:spLocks noGrp="1"/>
          </p:cNvSpPr>
          <p:nvPr>
            <p:ph type="sldNum" sz="quarter" idx="12"/>
          </p:nvPr>
        </p:nvSpPr>
        <p:spPr/>
        <p:txBody>
          <a:bodyPr/>
          <a:lstStyle/>
          <a:p>
            <a:fld id="{5B373486-A77B-42BA-B67C-9B37765FCAF3}" type="slidenum">
              <a:rPr lang="en-US" smtClean="0"/>
              <a:t>‹#›</a:t>
            </a:fld>
            <a:endParaRPr lang="en-US"/>
          </a:p>
        </p:txBody>
      </p:sp>
      <p:pic>
        <p:nvPicPr>
          <p:cNvPr id="8" name="Picture 7" descr="A picture containing logo&#10;&#10;Description automatically generated">
            <a:extLst>
              <a:ext uri="{FF2B5EF4-FFF2-40B4-BE49-F238E27FC236}">
                <a16:creationId xmlns:a16="http://schemas.microsoft.com/office/drawing/2014/main" id="{7FDAC151-B1C2-4AF4-B9ED-186BFCEFB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38" y="5978530"/>
            <a:ext cx="2386584" cy="714664"/>
          </a:xfrm>
          <a:prstGeom prst="rect">
            <a:avLst/>
          </a:prstGeom>
        </p:spPr>
      </p:pic>
    </p:spTree>
    <p:extLst>
      <p:ext uri="{BB962C8B-B14F-4D97-AF65-F5344CB8AC3E}">
        <p14:creationId xmlns:p14="http://schemas.microsoft.com/office/powerpoint/2010/main" val="344814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313D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EBAD-371F-4B65-B464-7D657DC281A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8A73F4-8DAC-4C1D-9EC1-BA25978B7DC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E1D2DC-BCA3-486C-A403-A25E1D0F778B}"/>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A3C185D0-E144-47C4-ABA4-564BD98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898F-DF9A-409D-AD32-0BA34AFDE744}"/>
              </a:ext>
            </a:extLst>
          </p:cNvPr>
          <p:cNvSpPr>
            <a:spLocks noGrp="1"/>
          </p:cNvSpPr>
          <p:nvPr>
            <p:ph type="sldNum" sz="quarter" idx="12"/>
          </p:nvPr>
        </p:nvSpPr>
        <p:spPr/>
        <p:txBody>
          <a:bodyPr/>
          <a:lstStyle/>
          <a:p>
            <a:fld id="{5B373486-A77B-42BA-B67C-9B37765FCAF3}" type="slidenum">
              <a:rPr lang="en-US" smtClean="0"/>
              <a:t>‹#›</a:t>
            </a:fld>
            <a:endParaRPr lang="en-US"/>
          </a:p>
        </p:txBody>
      </p:sp>
      <p:pic>
        <p:nvPicPr>
          <p:cNvPr id="8" name="Picture 7" descr="Logo&#10;&#10;Description automatically generated with medium confidence">
            <a:extLst>
              <a:ext uri="{FF2B5EF4-FFF2-40B4-BE49-F238E27FC236}">
                <a16:creationId xmlns:a16="http://schemas.microsoft.com/office/drawing/2014/main" id="{1FCA81DC-A5C6-4278-A6C8-350810D22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686" y="5979327"/>
            <a:ext cx="2386584" cy="797726"/>
          </a:xfrm>
          <a:prstGeom prst="rect">
            <a:avLst/>
          </a:prstGeom>
        </p:spPr>
      </p:pic>
    </p:spTree>
    <p:extLst>
      <p:ext uri="{BB962C8B-B14F-4D97-AF65-F5344CB8AC3E}">
        <p14:creationId xmlns:p14="http://schemas.microsoft.com/office/powerpoint/2010/main" val="196464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E200-394B-4D9E-8865-0D6C587C9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669DD-A451-4571-B1F8-C7249CD46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4CD86-EB9F-4DED-93C6-ED7CE2661746}"/>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6A1467CE-FB49-4E14-A356-980590E06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A0599-67D9-450D-AE11-E78F9C0D9BDC}"/>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140434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D877-9C3E-4321-A231-E3E2E118F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0CAE5-DA3A-44FE-83ED-F340B5BAD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92908-12B7-4520-B199-8876C4B46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3DCA0-972C-435E-A470-F578704ACAB8}"/>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6" name="Footer Placeholder 5">
            <a:extLst>
              <a:ext uri="{FF2B5EF4-FFF2-40B4-BE49-F238E27FC236}">
                <a16:creationId xmlns:a16="http://schemas.microsoft.com/office/drawing/2014/main" id="{E1B97AA6-0613-4B1A-A8E9-F189DE06F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A05C1-B908-40F7-9696-64E2ED5B6DF3}"/>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82582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A1D8-6ECB-4C93-9E02-2A850DBCD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499C56-35C9-4B6A-9719-B4C1E4BB5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14831-73C2-4D84-A154-13688E7B6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80EBE-E092-4C80-A9F6-DC1A24701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F8B32-C541-4216-B2AF-E91CEA9E7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BDFFD-3BFB-43C0-BACA-67284891BFE0}"/>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8" name="Footer Placeholder 7">
            <a:extLst>
              <a:ext uri="{FF2B5EF4-FFF2-40B4-BE49-F238E27FC236}">
                <a16:creationId xmlns:a16="http://schemas.microsoft.com/office/drawing/2014/main" id="{748284AF-34D8-4C23-A69B-24B9A33E9E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DBEE7-2102-4896-9867-E3D47CBE448C}"/>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31670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3C8E-3BAB-4E9A-B45A-CD4B8FC7E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B4DB36-88CF-46DC-979F-0B711A58035C}"/>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4" name="Footer Placeholder 3">
            <a:extLst>
              <a:ext uri="{FF2B5EF4-FFF2-40B4-BE49-F238E27FC236}">
                <a16:creationId xmlns:a16="http://schemas.microsoft.com/office/drawing/2014/main" id="{67A40B51-34F8-42B5-B8F1-5F492A6C6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F7A75B-0354-48B1-B1A3-5FDF90382590}"/>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311882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0AD9E-D597-47DB-A567-C0BD27B11B80}"/>
              </a:ext>
            </a:extLst>
          </p:cNvPr>
          <p:cNvSpPr>
            <a:spLocks noGrp="1"/>
          </p:cNvSpPr>
          <p:nvPr>
            <p:ph type="dt" sz="half" idx="10"/>
          </p:nvPr>
        </p:nvSpPr>
        <p:spPr/>
        <p:txBody>
          <a:bodyPr/>
          <a:lstStyle/>
          <a:p>
            <a:fld id="{97BAD5D5-BD58-4926-9A82-D2D832E31E3F}" type="datetimeFigureOut">
              <a:rPr lang="en-US" smtClean="0"/>
              <a:t>3/16/2022</a:t>
            </a:fld>
            <a:endParaRPr lang="en-US"/>
          </a:p>
        </p:txBody>
      </p:sp>
      <p:sp>
        <p:nvSpPr>
          <p:cNvPr id="3" name="Footer Placeholder 2">
            <a:extLst>
              <a:ext uri="{FF2B5EF4-FFF2-40B4-BE49-F238E27FC236}">
                <a16:creationId xmlns:a16="http://schemas.microsoft.com/office/drawing/2014/main" id="{A638577C-0E0D-47E3-AB25-B3257AF33C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08C8A6-6528-4E3C-BCCA-83161C2C5149}"/>
              </a:ext>
            </a:extLst>
          </p:cNvPr>
          <p:cNvSpPr>
            <a:spLocks noGrp="1"/>
          </p:cNvSpPr>
          <p:nvPr>
            <p:ph type="sldNum" sz="quarter" idx="12"/>
          </p:nvPr>
        </p:nvSpPr>
        <p:spPr/>
        <p:txBody>
          <a:bodyPr/>
          <a:lstStyle/>
          <a:p>
            <a:fld id="{5B373486-A77B-42BA-B67C-9B37765FCAF3}" type="slidenum">
              <a:rPr lang="en-US" smtClean="0"/>
              <a:t>‹#›</a:t>
            </a:fld>
            <a:endParaRPr lang="en-US"/>
          </a:p>
        </p:txBody>
      </p:sp>
    </p:spTree>
    <p:extLst>
      <p:ext uri="{BB962C8B-B14F-4D97-AF65-F5344CB8AC3E}">
        <p14:creationId xmlns:p14="http://schemas.microsoft.com/office/powerpoint/2010/main" val="58715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43C97-B74E-4D68-B812-0D4852DA3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4C0F8-FA87-439D-95AE-7EF3BDDDE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F8E1-1339-469B-84C4-AE46D4809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4F7C43BE-6FF6-4DEA-990C-A2F3617B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36308-5A4E-4766-833E-786A874A0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73486-A77B-42BA-B67C-9B37765FCAF3}" type="slidenum">
              <a:rPr lang="en-US" smtClean="0"/>
              <a:t>‹#›</a:t>
            </a:fld>
            <a:endParaRPr lang="en-US"/>
          </a:p>
        </p:txBody>
      </p:sp>
    </p:spTree>
    <p:extLst>
      <p:ext uri="{BB962C8B-B14F-4D97-AF65-F5344CB8AC3E}">
        <p14:creationId xmlns:p14="http://schemas.microsoft.com/office/powerpoint/2010/main" val="173585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43C97-B74E-4D68-B812-0D4852DA3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4C0F8-FA87-439D-95AE-7EF3BDDDE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F8E1-1339-469B-84C4-AE46D4809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AD5D5-BD58-4926-9A82-D2D832E31E3F}" type="datetimeFigureOut">
              <a:rPr lang="en-US" smtClean="0"/>
              <a:t>3/16/2022</a:t>
            </a:fld>
            <a:endParaRPr lang="en-US"/>
          </a:p>
        </p:txBody>
      </p:sp>
      <p:sp>
        <p:nvSpPr>
          <p:cNvPr id="5" name="Footer Placeholder 4">
            <a:extLst>
              <a:ext uri="{FF2B5EF4-FFF2-40B4-BE49-F238E27FC236}">
                <a16:creationId xmlns:a16="http://schemas.microsoft.com/office/drawing/2014/main" id="{4F7C43BE-6FF6-4DEA-990C-A2F3617B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36308-5A4E-4766-833E-786A874A0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73486-A77B-42BA-B67C-9B37765FCAF3}" type="slidenum">
              <a:rPr lang="en-US" smtClean="0"/>
              <a:t>‹#›</a:t>
            </a:fld>
            <a:endParaRPr lang="en-US"/>
          </a:p>
        </p:txBody>
      </p:sp>
    </p:spTree>
    <p:extLst>
      <p:ext uri="{BB962C8B-B14F-4D97-AF65-F5344CB8AC3E}">
        <p14:creationId xmlns:p14="http://schemas.microsoft.com/office/powerpoint/2010/main" val="3746072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childrensfundingproject.org/" TargetMode="Externa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childrensfundingproject.org/"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hyperlink" Target="http://childrensfundingproject.org/" TargetMode="Externa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childrensfundingproject.org/" TargetMode="Externa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hyperlink" Target="http://childrensfundingproject.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hildrensfundingproject.org/" TargetMode="Externa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15.xml"/><Relationship Id="rId4" Type="http://schemas.openxmlformats.org/officeDocument/2006/relationships/hyperlink" Target="http://childrensfundingproject.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childrensfundingproject.org/"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childrensfundingproject.org/"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3D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8E3B-0087-4E45-A837-FC370DBEB54F}"/>
              </a:ext>
            </a:extLst>
          </p:cNvPr>
          <p:cNvSpPr>
            <a:spLocks noGrp="1"/>
          </p:cNvSpPr>
          <p:nvPr>
            <p:ph type="ctrTitle"/>
          </p:nvPr>
        </p:nvSpPr>
        <p:spPr>
          <a:xfrm>
            <a:off x="949778" y="2951161"/>
            <a:ext cx="10292443" cy="1351416"/>
          </a:xfrm>
        </p:spPr>
        <p:txBody>
          <a:bodyPr>
            <a:normAutofit fontScale="90000"/>
          </a:bodyPr>
          <a:lstStyle/>
          <a:p>
            <a:pPr>
              <a:lnSpc>
                <a:spcPct val="150000"/>
              </a:lnSpc>
            </a:pPr>
            <a:r>
              <a:rPr lang="en-US" dirty="0">
                <a:solidFill>
                  <a:schemeClr val="bg1"/>
                </a:solidFill>
              </a:rPr>
              <a:t>Voters Will Tax Themselves for Kids</a:t>
            </a:r>
          </a:p>
        </p:txBody>
      </p:sp>
      <p:cxnSp>
        <p:nvCxnSpPr>
          <p:cNvPr id="5" name="Straight Connector 4">
            <a:extLst>
              <a:ext uri="{FF2B5EF4-FFF2-40B4-BE49-F238E27FC236}">
                <a16:creationId xmlns:a16="http://schemas.microsoft.com/office/drawing/2014/main" id="{54E732AD-F9BB-4EBE-A1A9-8B16CE9C32F4}"/>
              </a:ext>
            </a:extLst>
          </p:cNvPr>
          <p:cNvCxnSpPr>
            <a:cxnSpLocks/>
          </p:cNvCxnSpPr>
          <p:nvPr/>
        </p:nvCxnSpPr>
        <p:spPr>
          <a:xfrm>
            <a:off x="5960268" y="2983817"/>
            <a:ext cx="1330439"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222980-2C54-43A6-9CCE-B4EDD4AFCD89}"/>
              </a:ext>
            </a:extLst>
          </p:cNvPr>
          <p:cNvCxnSpPr>
            <a:cxnSpLocks/>
          </p:cNvCxnSpPr>
          <p:nvPr/>
        </p:nvCxnSpPr>
        <p:spPr>
          <a:xfrm>
            <a:off x="8284368" y="4302577"/>
            <a:ext cx="1665175" cy="0"/>
          </a:xfrm>
          <a:prstGeom prst="line">
            <a:avLst/>
          </a:prstGeom>
          <a:ln w="57150">
            <a:solidFill>
              <a:srgbClr val="3F6AB7"/>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with medium confidence">
            <a:extLst>
              <a:ext uri="{FF2B5EF4-FFF2-40B4-BE49-F238E27FC236}">
                <a16:creationId xmlns:a16="http://schemas.microsoft.com/office/drawing/2014/main" id="{0B8DB751-5756-4A14-BC10-F06B0CF11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191" y="5314566"/>
            <a:ext cx="3447619" cy="1152381"/>
          </a:xfrm>
          <a:prstGeom prst="rect">
            <a:avLst/>
          </a:prstGeom>
        </p:spPr>
      </p:pic>
    </p:spTree>
    <p:extLst>
      <p:ext uri="{BB962C8B-B14F-4D97-AF65-F5344CB8AC3E}">
        <p14:creationId xmlns:p14="http://schemas.microsoft.com/office/powerpoint/2010/main" val="423364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97E9-ACDA-40F8-A1AD-2EE4B1538785}"/>
              </a:ext>
            </a:extLst>
          </p:cNvPr>
          <p:cNvSpPr>
            <a:spLocks noGrp="1"/>
          </p:cNvSpPr>
          <p:nvPr>
            <p:ph type="title"/>
          </p:nvPr>
        </p:nvSpPr>
        <p:spPr>
          <a:xfrm>
            <a:off x="838200" y="130602"/>
            <a:ext cx="10515600" cy="1458119"/>
          </a:xfrm>
        </p:spPr>
        <p:txBody>
          <a:bodyPr>
            <a:noAutofit/>
          </a:bodyPr>
          <a:lstStyle/>
          <a:p>
            <a:r>
              <a:rPr lang="en-US" sz="2000" dirty="0"/>
              <a:t>Voters across political parties show greater support for tax increases to fund children’s services when they know the specific </a:t>
            </a:r>
            <a:r>
              <a:rPr lang="en-US" sz="2000" i="1" dirty="0"/>
              <a:t>source</a:t>
            </a:r>
            <a:r>
              <a:rPr lang="en-US" sz="2000" dirty="0"/>
              <a:t> for the new revenue.</a:t>
            </a:r>
          </a:p>
        </p:txBody>
      </p:sp>
      <p:cxnSp>
        <p:nvCxnSpPr>
          <p:cNvPr id="4" name="Straight Connector 3">
            <a:extLst>
              <a:ext uri="{FF2B5EF4-FFF2-40B4-BE49-F238E27FC236}">
                <a16:creationId xmlns:a16="http://schemas.microsoft.com/office/drawing/2014/main" id="{ABD4531E-D830-44F1-B639-418F0CF2A7DE}"/>
              </a:ext>
            </a:extLst>
          </p:cNvPr>
          <p:cNvCxnSpPr>
            <a:cxnSpLocks/>
          </p:cNvCxnSpPr>
          <p:nvPr/>
        </p:nvCxnSpPr>
        <p:spPr>
          <a:xfrm>
            <a:off x="901262" y="1380203"/>
            <a:ext cx="2491477" cy="0"/>
          </a:xfrm>
          <a:prstGeom prst="line">
            <a:avLst/>
          </a:prstGeom>
          <a:ln w="76200">
            <a:solidFill>
              <a:srgbClr val="3358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75381F-9334-45F3-9154-D7ACAB149438}"/>
              </a:ext>
            </a:extLst>
          </p:cNvPr>
          <p:cNvSpPr txBox="1"/>
          <p:nvPr/>
        </p:nvSpPr>
        <p:spPr>
          <a:xfrm>
            <a:off x="3286408" y="5896401"/>
            <a:ext cx="8632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Source: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Children’s Funding Accelerator,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National Voter Support for Funding Children’s Services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kumimoji="0" lang="en-US" sz="1200" b="0" i="0" u="sng" strike="noStrike" kern="1200" cap="none" spc="0" normalizeH="0" baseline="0" noProof="0" dirty="0">
                <a:ln>
                  <a:noFill/>
                </a:ln>
                <a:solidFill>
                  <a:srgbClr val="0000FF"/>
                </a:solidFill>
                <a:effectLst/>
                <a:uLnTx/>
                <a:uFillTx/>
                <a:latin typeface="Calibri" panose="020F0502020204030204" pitchFamily="34" charset="0"/>
                <a:ea typeface="Yu Gothic" panose="020B0400000000000000" pitchFamily="34" charset="-128"/>
                <a:cs typeface="+mn-cs"/>
                <a:hlinkClick r:id="rId2"/>
              </a:rPr>
              <a:t>childrensfundingproject.org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endParaRPr>
          </a:p>
        </p:txBody>
      </p:sp>
      <p:graphicFrame>
        <p:nvGraphicFramePr>
          <p:cNvPr id="9" name="Chart 8">
            <a:extLst>
              <a:ext uri="{FF2B5EF4-FFF2-40B4-BE49-F238E27FC236}">
                <a16:creationId xmlns:a16="http://schemas.microsoft.com/office/drawing/2014/main" id="{37066F01-50C8-437F-8D3C-C6BF88D31DCC}"/>
              </a:ext>
            </a:extLst>
          </p:cNvPr>
          <p:cNvGraphicFramePr/>
          <p:nvPr/>
        </p:nvGraphicFramePr>
        <p:xfrm>
          <a:off x="371821" y="1842190"/>
          <a:ext cx="11525005" cy="311808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Rounded Corners 12">
            <a:extLst>
              <a:ext uri="{FF2B5EF4-FFF2-40B4-BE49-F238E27FC236}">
                <a16:creationId xmlns:a16="http://schemas.microsoft.com/office/drawing/2014/main" id="{E99A18EC-B598-4A61-B4BD-6018AF7C8CDA}"/>
              </a:ext>
            </a:extLst>
          </p:cNvPr>
          <p:cNvSpPr/>
          <p:nvPr/>
        </p:nvSpPr>
        <p:spPr>
          <a:xfrm>
            <a:off x="2347658" y="5105245"/>
            <a:ext cx="7496684" cy="328066"/>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18" name="Group 17">
            <a:extLst>
              <a:ext uri="{FF2B5EF4-FFF2-40B4-BE49-F238E27FC236}">
                <a16:creationId xmlns:a16="http://schemas.microsoft.com/office/drawing/2014/main" id="{A27308F9-F1BF-4D5D-ABEB-73E166C7EEC4}"/>
              </a:ext>
            </a:extLst>
          </p:cNvPr>
          <p:cNvGrpSpPr/>
          <p:nvPr/>
        </p:nvGrpSpPr>
        <p:grpSpPr>
          <a:xfrm>
            <a:off x="7677210" y="5116592"/>
            <a:ext cx="1546691" cy="276999"/>
            <a:chOff x="6913255" y="5081470"/>
            <a:chExt cx="1546691" cy="276999"/>
          </a:xfrm>
        </p:grpSpPr>
        <p:sp>
          <p:nvSpPr>
            <p:cNvPr id="16" name="Oval 15">
              <a:extLst>
                <a:ext uri="{FF2B5EF4-FFF2-40B4-BE49-F238E27FC236}">
                  <a16:creationId xmlns:a16="http://schemas.microsoft.com/office/drawing/2014/main" id="{3D80B048-5030-4E21-A00D-197A1973058E}"/>
                </a:ext>
              </a:extLst>
            </p:cNvPr>
            <p:cNvSpPr/>
            <p:nvPr/>
          </p:nvSpPr>
          <p:spPr>
            <a:xfrm>
              <a:off x="6913255" y="5119326"/>
              <a:ext cx="229206" cy="22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08A96AF5-C8E9-4638-9E81-23553F7E33D6}"/>
                </a:ext>
              </a:extLst>
            </p:cNvPr>
            <p:cNvSpPr txBox="1"/>
            <p:nvPr/>
          </p:nvSpPr>
          <p:spPr>
            <a:xfrm>
              <a:off x="7145409" y="5081470"/>
              <a:ext cx="13145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Republicans</a:t>
              </a:r>
              <a:endParaRPr kumimoji="0" lang="en-US" sz="1400" b="1"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22" name="Group 21">
            <a:extLst>
              <a:ext uri="{FF2B5EF4-FFF2-40B4-BE49-F238E27FC236}">
                <a16:creationId xmlns:a16="http://schemas.microsoft.com/office/drawing/2014/main" id="{3900B6B2-AA2B-4938-B34A-E5FE1629D29E}"/>
              </a:ext>
            </a:extLst>
          </p:cNvPr>
          <p:cNvGrpSpPr/>
          <p:nvPr/>
        </p:nvGrpSpPr>
        <p:grpSpPr>
          <a:xfrm>
            <a:off x="5285099" y="5116592"/>
            <a:ext cx="1796812" cy="276999"/>
            <a:chOff x="3975775" y="5118080"/>
            <a:chExt cx="1796812" cy="276999"/>
          </a:xfrm>
        </p:grpSpPr>
        <p:sp>
          <p:nvSpPr>
            <p:cNvPr id="15" name="Oval 14">
              <a:extLst>
                <a:ext uri="{FF2B5EF4-FFF2-40B4-BE49-F238E27FC236}">
                  <a16:creationId xmlns:a16="http://schemas.microsoft.com/office/drawing/2014/main" id="{1F5A05F2-ECCD-4BBB-BC7C-FC1DE9E49811}"/>
                </a:ext>
              </a:extLst>
            </p:cNvPr>
            <p:cNvSpPr/>
            <p:nvPr/>
          </p:nvSpPr>
          <p:spPr>
            <a:xfrm>
              <a:off x="3975775" y="5154416"/>
              <a:ext cx="229206" cy="22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1" name="TextBox 20">
              <a:extLst>
                <a:ext uri="{FF2B5EF4-FFF2-40B4-BE49-F238E27FC236}">
                  <a16:creationId xmlns:a16="http://schemas.microsoft.com/office/drawing/2014/main" id="{970D0EC6-3961-4815-822C-B981F5A04A18}"/>
                </a:ext>
              </a:extLst>
            </p:cNvPr>
            <p:cNvSpPr txBox="1"/>
            <p:nvPr/>
          </p:nvSpPr>
          <p:spPr>
            <a:xfrm>
              <a:off x="4207905" y="5118080"/>
              <a:ext cx="1564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Independents</a:t>
              </a:r>
              <a:endParaRPr kumimoji="0" lang="en-US" sz="1400" b="1"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24" name="Group 23">
            <a:extLst>
              <a:ext uri="{FF2B5EF4-FFF2-40B4-BE49-F238E27FC236}">
                <a16:creationId xmlns:a16="http://schemas.microsoft.com/office/drawing/2014/main" id="{F952F337-6ED4-4020-B20E-DE44E59EDCA2}"/>
              </a:ext>
            </a:extLst>
          </p:cNvPr>
          <p:cNvGrpSpPr/>
          <p:nvPr/>
        </p:nvGrpSpPr>
        <p:grpSpPr>
          <a:xfrm>
            <a:off x="3030668" y="5116592"/>
            <a:ext cx="1803552" cy="276999"/>
            <a:chOff x="1917794" y="5116337"/>
            <a:chExt cx="1803552" cy="276999"/>
          </a:xfrm>
        </p:grpSpPr>
        <p:sp>
          <p:nvSpPr>
            <p:cNvPr id="14" name="Oval 13">
              <a:extLst>
                <a:ext uri="{FF2B5EF4-FFF2-40B4-BE49-F238E27FC236}">
                  <a16:creationId xmlns:a16="http://schemas.microsoft.com/office/drawing/2014/main" id="{F49E82D0-E53C-4C48-B312-30C2DED55D76}"/>
                </a:ext>
              </a:extLst>
            </p:cNvPr>
            <p:cNvSpPr/>
            <p:nvPr/>
          </p:nvSpPr>
          <p:spPr>
            <a:xfrm>
              <a:off x="1917794" y="5146081"/>
              <a:ext cx="229206" cy="22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52860C4D-B440-4572-B019-38338E569CBE}"/>
                </a:ext>
              </a:extLst>
            </p:cNvPr>
            <p:cNvSpPr txBox="1"/>
            <p:nvPr/>
          </p:nvSpPr>
          <p:spPr>
            <a:xfrm>
              <a:off x="2156664" y="5116337"/>
              <a:ext cx="1564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Democrats</a:t>
              </a:r>
              <a:endParaRPr kumimoji="0" lang="en-US" sz="1400" b="1" i="0" u="none" strike="noStrike" kern="1200" cap="none" spc="0" normalizeH="0" baseline="0" noProof="0" dirty="0">
                <a:ln>
                  <a:noFill/>
                </a:ln>
                <a:solidFill>
                  <a:prstClr val="black"/>
                </a:solidFill>
                <a:effectLst/>
                <a:uLnTx/>
                <a:uFillTx/>
                <a:latin typeface="Verdana"/>
                <a:ea typeface="+mn-ea"/>
                <a:cs typeface="+mn-cs"/>
              </a:endParaRPr>
            </a:p>
          </p:txBody>
        </p:sp>
      </p:grpSp>
      <p:pic>
        <p:nvPicPr>
          <p:cNvPr id="26" name="Picture 25">
            <a:extLst>
              <a:ext uri="{FF2B5EF4-FFF2-40B4-BE49-F238E27FC236}">
                <a16:creationId xmlns:a16="http://schemas.microsoft.com/office/drawing/2014/main" id="{70B4AA6B-636E-48B9-9C2B-F64FB040A9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66707" y="2927822"/>
            <a:ext cx="803573" cy="803573"/>
          </a:xfrm>
          <a:prstGeom prst="rect">
            <a:avLst/>
          </a:prstGeom>
        </p:spPr>
      </p:pic>
      <p:pic>
        <p:nvPicPr>
          <p:cNvPr id="28" name="Picture 27">
            <a:extLst>
              <a:ext uri="{FF2B5EF4-FFF2-40B4-BE49-F238E27FC236}">
                <a16:creationId xmlns:a16="http://schemas.microsoft.com/office/drawing/2014/main" id="{3F8410BE-68D9-47B4-9683-ADBD14CA213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67834" y="2833847"/>
            <a:ext cx="897548" cy="897548"/>
          </a:xfrm>
          <a:prstGeom prst="rect">
            <a:avLst/>
          </a:prstGeom>
        </p:spPr>
      </p:pic>
      <p:pic>
        <p:nvPicPr>
          <p:cNvPr id="19" name="Picture 18" descr="Icon&#10;&#10;Description automatically generated">
            <a:extLst>
              <a:ext uri="{FF2B5EF4-FFF2-40B4-BE49-F238E27FC236}">
                <a16:creationId xmlns:a16="http://schemas.microsoft.com/office/drawing/2014/main" id="{5C78CCD5-CC4A-45D4-BCB6-CC13BD299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41" y="2814877"/>
            <a:ext cx="916518" cy="916518"/>
          </a:xfrm>
          <a:prstGeom prst="rect">
            <a:avLst/>
          </a:prstGeom>
        </p:spPr>
      </p:pic>
    </p:spTree>
    <p:extLst>
      <p:ext uri="{BB962C8B-B14F-4D97-AF65-F5344CB8AC3E}">
        <p14:creationId xmlns:p14="http://schemas.microsoft.com/office/powerpoint/2010/main" val="12131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ipe(down)">
                                      <p:cBhvr>
                                        <p:cTn id="12" dur="500"/>
                                        <p:tgtEl>
                                          <p:spTgt spid="9">
                                            <p:graphicEl>
                                              <a:chart seriesIdx="-4" categoryIdx="0" bldStep="category"/>
                                            </p:graphic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down)">
                                      <p:cBhvr>
                                        <p:cTn id="22" dur="500"/>
                                        <p:tgtEl>
                                          <p:spTgt spid="9">
                                            <p:graphicEl>
                                              <a:chart seriesIdx="-4" categoryIdx="1" bldStep="category"/>
                                            </p:graphic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ipe(down)">
                                      <p:cBhvr>
                                        <p:cTn id="32" dur="500"/>
                                        <p:tgtEl>
                                          <p:spTgt spid="9">
                                            <p:graphicEl>
                                              <a:chart seriesIdx="-4" categoryIdx="2" bldStep="category"/>
                                            </p:graphicEl>
                                          </p:spTgt>
                                        </p:tgtEl>
                                      </p:cBhvr>
                                    </p:animEffect>
                                  </p:childTnLst>
                                </p:cTn>
                              </p:par>
                              <p:par>
                                <p:cTn id="33" presetID="42"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E568-59C5-41B5-9C6B-B9DB39140B74}"/>
              </a:ext>
            </a:extLst>
          </p:cNvPr>
          <p:cNvSpPr>
            <a:spLocks noGrp="1"/>
          </p:cNvSpPr>
          <p:nvPr>
            <p:ph type="title"/>
          </p:nvPr>
        </p:nvSpPr>
        <p:spPr>
          <a:xfrm>
            <a:off x="838200" y="335462"/>
            <a:ext cx="10515600" cy="1325563"/>
          </a:xfrm>
        </p:spPr>
        <p:txBody>
          <a:bodyPr>
            <a:noAutofit/>
          </a:bodyPr>
          <a:lstStyle/>
          <a:p>
            <a:pPr algn="ctr"/>
            <a:r>
              <a:rPr lang="en-US" sz="2800" dirty="0"/>
              <a:t>Funding for youth mental health and maternal/infant health opportunities are top priorities for voters.</a:t>
            </a:r>
          </a:p>
        </p:txBody>
      </p:sp>
      <p:cxnSp>
        <p:nvCxnSpPr>
          <p:cNvPr id="5" name="Straight Connector 4">
            <a:extLst>
              <a:ext uri="{FF2B5EF4-FFF2-40B4-BE49-F238E27FC236}">
                <a16:creationId xmlns:a16="http://schemas.microsoft.com/office/drawing/2014/main" id="{0AF11BF2-8B6E-4E71-9A6A-84096999E43B}"/>
              </a:ext>
            </a:extLst>
          </p:cNvPr>
          <p:cNvCxnSpPr>
            <a:cxnSpLocks/>
          </p:cNvCxnSpPr>
          <p:nvPr/>
        </p:nvCxnSpPr>
        <p:spPr>
          <a:xfrm>
            <a:off x="1404596" y="1510392"/>
            <a:ext cx="9274629" cy="0"/>
          </a:xfrm>
          <a:prstGeom prst="line">
            <a:avLst/>
          </a:prstGeom>
          <a:ln w="57150">
            <a:solidFill>
              <a:srgbClr val="F0F8E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BFB4E9F-E8ED-49A7-BB13-BC7549108571}"/>
              </a:ext>
            </a:extLst>
          </p:cNvPr>
          <p:cNvSpPr txBox="1"/>
          <p:nvPr/>
        </p:nvSpPr>
        <p:spPr>
          <a:xfrm>
            <a:off x="3286408" y="5896401"/>
            <a:ext cx="8632721" cy="830997"/>
          </a:xfrm>
          <a:prstGeom prst="rect">
            <a:avLst/>
          </a:prstGeom>
          <a:noFill/>
        </p:spPr>
        <p:txBody>
          <a:bodyPr wrap="square" rtlCol="0">
            <a:spAutoFit/>
          </a:bodyPr>
          <a:lstStyle/>
          <a:p>
            <a:r>
              <a:rPr lang="en-US" sz="1200" b="1" dirty="0">
                <a:solidFill>
                  <a:schemeClr val="bg1"/>
                </a:solidFill>
                <a:effectLst/>
                <a:latin typeface="Calibri" panose="020F0502020204030204" pitchFamily="34" charset="0"/>
                <a:ea typeface="Yu Gothic" panose="020B0400000000000000" pitchFamily="34" charset="-128"/>
              </a:rPr>
              <a:t>Source: </a:t>
            </a:r>
            <a:r>
              <a:rPr lang="en-US" sz="1200" dirty="0">
                <a:solidFill>
                  <a:schemeClr val="bg1"/>
                </a:solidFill>
                <a:effectLst/>
                <a:latin typeface="Calibri" panose="020F0502020204030204" pitchFamily="34" charset="0"/>
                <a:ea typeface="Yu Gothic" panose="020B0400000000000000" pitchFamily="34" charset="-128"/>
              </a:rPr>
              <a:t>Children’s Funding Accelerator, </a:t>
            </a:r>
            <a:r>
              <a:rPr lang="en-US" sz="1200" i="1" dirty="0">
                <a:solidFill>
                  <a:schemeClr val="bg1"/>
                </a:solidFill>
                <a:effectLst/>
                <a:latin typeface="Calibri" panose="020F0502020204030204" pitchFamily="34" charset="0"/>
                <a:ea typeface="Yu Gothic" panose="020B0400000000000000" pitchFamily="34" charset="-128"/>
              </a:rPr>
              <a:t>National Voter Support for Funding Children’s Services</a:t>
            </a:r>
            <a:r>
              <a:rPr lang="en-US" sz="1200" dirty="0">
                <a:solidFill>
                  <a:schemeClr val="bg1"/>
                </a:solidFill>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chemeClr val="bg1"/>
                </a:solidFill>
                <a:effectLst/>
                <a:latin typeface="Calibri" panose="020F0502020204030204" pitchFamily="34" charset="0"/>
                <a:ea typeface="Yu Gothic" panose="020B0400000000000000" pitchFamily="34" charset="-128"/>
                <a:hlinkClick r:id="rId2">
                  <a:extLst>
                    <a:ext uri="{A12FA001-AC4F-418D-AE19-62706E023703}">
                      <ahyp:hlinkClr xmlns:ahyp="http://schemas.microsoft.com/office/drawing/2018/hyperlinkcolor" val="tx"/>
                    </a:ext>
                  </a:extLst>
                </a:hlinkClick>
              </a:rPr>
              <a:t>childrensfundingproject.org</a:t>
            </a:r>
            <a:endParaRPr lang="en-US" sz="1200" dirty="0">
              <a:solidFill>
                <a:schemeClr val="bg1"/>
              </a:solidFill>
              <a:effectLst/>
              <a:latin typeface="Calibri" panose="020F0502020204030204" pitchFamily="34" charset="0"/>
              <a:ea typeface="Yu Gothic" panose="020B0400000000000000" pitchFamily="34" charset="-128"/>
            </a:endParaRPr>
          </a:p>
        </p:txBody>
      </p:sp>
      <p:sp>
        <p:nvSpPr>
          <p:cNvPr id="16" name="TextBox 15">
            <a:extLst>
              <a:ext uri="{FF2B5EF4-FFF2-40B4-BE49-F238E27FC236}">
                <a16:creationId xmlns:a16="http://schemas.microsoft.com/office/drawing/2014/main" id="{198471A2-C371-4F01-9803-2F243693079A}"/>
              </a:ext>
            </a:extLst>
          </p:cNvPr>
          <p:cNvSpPr txBox="1"/>
          <p:nvPr/>
        </p:nvSpPr>
        <p:spPr>
          <a:xfrm>
            <a:off x="1512774" y="1745890"/>
            <a:ext cx="9166451" cy="369332"/>
          </a:xfrm>
          <a:prstGeom prst="rect">
            <a:avLst/>
          </a:prstGeom>
          <a:noFill/>
        </p:spPr>
        <p:txBody>
          <a:bodyPr wrap="square">
            <a:spAutoFit/>
          </a:bodyPr>
          <a:lstStyle/>
          <a:p>
            <a:pPr algn="ctr"/>
            <a:r>
              <a:rPr lang="en-US" dirty="0">
                <a:solidFill>
                  <a:schemeClr val="bg1"/>
                </a:solidFill>
              </a:rPr>
              <a:t>Percentage of voters who rank each opportunity as a high/very high priority.</a:t>
            </a:r>
          </a:p>
        </p:txBody>
      </p:sp>
      <p:sp>
        <p:nvSpPr>
          <p:cNvPr id="20" name="TextBox 19">
            <a:extLst>
              <a:ext uri="{FF2B5EF4-FFF2-40B4-BE49-F238E27FC236}">
                <a16:creationId xmlns:a16="http://schemas.microsoft.com/office/drawing/2014/main" id="{638995F2-A028-457F-946B-0EE255908D7D}"/>
              </a:ext>
            </a:extLst>
          </p:cNvPr>
          <p:cNvSpPr txBox="1"/>
          <p:nvPr/>
        </p:nvSpPr>
        <p:spPr>
          <a:xfrm>
            <a:off x="3541675" y="3833282"/>
            <a:ext cx="2342053" cy="646331"/>
          </a:xfrm>
          <a:prstGeom prst="rect">
            <a:avLst/>
          </a:prstGeom>
          <a:noFill/>
        </p:spPr>
        <p:txBody>
          <a:bodyPr wrap="square">
            <a:spAutoFit/>
          </a:bodyPr>
          <a:lstStyle/>
          <a:p>
            <a:r>
              <a:rPr lang="en-US" b="1" dirty="0">
                <a:solidFill>
                  <a:schemeClr val="bg1"/>
                </a:solidFill>
              </a:rPr>
              <a:t>Youth mental</a:t>
            </a:r>
          </a:p>
          <a:p>
            <a:r>
              <a:rPr lang="en-US" b="1" dirty="0">
                <a:solidFill>
                  <a:schemeClr val="bg1"/>
                </a:solidFill>
              </a:rPr>
              <a:t>health services</a:t>
            </a:r>
          </a:p>
        </p:txBody>
      </p:sp>
      <p:grpSp>
        <p:nvGrpSpPr>
          <p:cNvPr id="24" name="Group 23">
            <a:extLst>
              <a:ext uri="{FF2B5EF4-FFF2-40B4-BE49-F238E27FC236}">
                <a16:creationId xmlns:a16="http://schemas.microsoft.com/office/drawing/2014/main" id="{51E377C8-B78E-433C-AA42-B990222C2C31}"/>
              </a:ext>
            </a:extLst>
          </p:cNvPr>
          <p:cNvGrpSpPr/>
          <p:nvPr/>
        </p:nvGrpSpPr>
        <p:grpSpPr>
          <a:xfrm>
            <a:off x="1159580" y="2926843"/>
            <a:ext cx="1616528" cy="1616528"/>
            <a:chOff x="1343536" y="2222086"/>
            <a:chExt cx="1616528" cy="1616528"/>
          </a:xfrm>
        </p:grpSpPr>
        <p:sp>
          <p:nvSpPr>
            <p:cNvPr id="23" name="Oval 22">
              <a:extLst>
                <a:ext uri="{FF2B5EF4-FFF2-40B4-BE49-F238E27FC236}">
                  <a16:creationId xmlns:a16="http://schemas.microsoft.com/office/drawing/2014/main" id="{253B805F-F90B-4947-B624-CCF60D637F01}"/>
                </a:ext>
              </a:extLst>
            </p:cNvPr>
            <p:cNvSpPr/>
            <p:nvPr/>
          </p:nvSpPr>
          <p:spPr>
            <a:xfrm>
              <a:off x="1343536" y="2222086"/>
              <a:ext cx="1616528" cy="1616528"/>
            </a:xfrm>
            <a:prstGeom prst="ellipse">
              <a:avLst/>
            </a:prstGeom>
            <a:solidFill>
              <a:srgbClr val="F0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con&#10;&#10;Description automatically generated with medium confidence">
              <a:extLst>
                <a:ext uri="{FF2B5EF4-FFF2-40B4-BE49-F238E27FC236}">
                  <a16:creationId xmlns:a16="http://schemas.microsoft.com/office/drawing/2014/main" id="{9212A6EC-9E83-464B-B502-23431D6E6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032" y="2434954"/>
              <a:ext cx="1191537" cy="1190793"/>
            </a:xfrm>
            <a:prstGeom prst="rect">
              <a:avLst/>
            </a:prstGeom>
          </p:spPr>
        </p:pic>
      </p:grpSp>
      <p:grpSp>
        <p:nvGrpSpPr>
          <p:cNvPr id="8" name="Group 7">
            <a:extLst>
              <a:ext uri="{FF2B5EF4-FFF2-40B4-BE49-F238E27FC236}">
                <a16:creationId xmlns:a16="http://schemas.microsoft.com/office/drawing/2014/main" id="{1315B3CB-F9E7-4727-99F4-4AA250C78A63}"/>
              </a:ext>
            </a:extLst>
          </p:cNvPr>
          <p:cNvGrpSpPr/>
          <p:nvPr/>
        </p:nvGrpSpPr>
        <p:grpSpPr>
          <a:xfrm>
            <a:off x="2416893" y="3669100"/>
            <a:ext cx="961483" cy="961483"/>
            <a:chOff x="3065016" y="3791516"/>
            <a:chExt cx="1121789" cy="1121789"/>
          </a:xfrm>
        </p:grpSpPr>
        <p:sp>
          <p:nvSpPr>
            <p:cNvPr id="9" name="Oval 8">
              <a:extLst>
                <a:ext uri="{FF2B5EF4-FFF2-40B4-BE49-F238E27FC236}">
                  <a16:creationId xmlns:a16="http://schemas.microsoft.com/office/drawing/2014/main" id="{93486980-95D8-41B8-8A02-C4FDE096D8E7}"/>
                </a:ext>
              </a:extLst>
            </p:cNvPr>
            <p:cNvSpPr/>
            <p:nvPr/>
          </p:nvSpPr>
          <p:spPr>
            <a:xfrm>
              <a:off x="3065016" y="3791516"/>
              <a:ext cx="1121789" cy="1121789"/>
            </a:xfrm>
            <a:prstGeom prst="ellipse">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4C89C5-F6A7-4D1B-ABF9-698D89A61610}"/>
                </a:ext>
              </a:extLst>
            </p:cNvPr>
            <p:cNvSpPr txBox="1"/>
            <p:nvPr/>
          </p:nvSpPr>
          <p:spPr>
            <a:xfrm>
              <a:off x="3065016" y="4090800"/>
              <a:ext cx="1121789" cy="538637"/>
            </a:xfrm>
            <a:prstGeom prst="rect">
              <a:avLst/>
            </a:prstGeom>
            <a:noFill/>
          </p:spPr>
          <p:txBody>
            <a:bodyPr wrap="square" rtlCol="0">
              <a:spAutoFit/>
            </a:bodyPr>
            <a:lstStyle/>
            <a:p>
              <a:pPr algn="ctr"/>
              <a:r>
                <a:rPr lang="en-US" sz="2400" dirty="0">
                  <a:solidFill>
                    <a:schemeClr val="bg1"/>
                  </a:solidFill>
                  <a:latin typeface="+mj-lt"/>
                </a:rPr>
                <a:t>79%</a:t>
              </a:r>
            </a:p>
          </p:txBody>
        </p:sp>
      </p:grpSp>
      <p:cxnSp>
        <p:nvCxnSpPr>
          <p:cNvPr id="26" name="Straight Connector 25">
            <a:extLst>
              <a:ext uri="{FF2B5EF4-FFF2-40B4-BE49-F238E27FC236}">
                <a16:creationId xmlns:a16="http://schemas.microsoft.com/office/drawing/2014/main" id="{1B2F1EC9-E1F9-4A52-A113-CA202F5BC60A}"/>
              </a:ext>
            </a:extLst>
          </p:cNvPr>
          <p:cNvCxnSpPr>
            <a:cxnSpLocks/>
          </p:cNvCxnSpPr>
          <p:nvPr/>
        </p:nvCxnSpPr>
        <p:spPr>
          <a:xfrm>
            <a:off x="3657599" y="4543371"/>
            <a:ext cx="1885950"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6728C81-5149-48F2-B836-36D6D8494A1D}"/>
              </a:ext>
            </a:extLst>
          </p:cNvPr>
          <p:cNvGrpSpPr/>
          <p:nvPr/>
        </p:nvGrpSpPr>
        <p:grpSpPr>
          <a:xfrm>
            <a:off x="6455230" y="2926843"/>
            <a:ext cx="1616528" cy="1616528"/>
            <a:chOff x="6381752" y="2686743"/>
            <a:chExt cx="1616528" cy="1616528"/>
          </a:xfrm>
        </p:grpSpPr>
        <p:sp>
          <p:nvSpPr>
            <p:cNvPr id="31" name="Oval 30">
              <a:extLst>
                <a:ext uri="{FF2B5EF4-FFF2-40B4-BE49-F238E27FC236}">
                  <a16:creationId xmlns:a16="http://schemas.microsoft.com/office/drawing/2014/main" id="{303F60DF-109E-4F3F-B3F3-837A87BA8D1A}"/>
                </a:ext>
              </a:extLst>
            </p:cNvPr>
            <p:cNvSpPr/>
            <p:nvPr/>
          </p:nvSpPr>
          <p:spPr>
            <a:xfrm>
              <a:off x="6381752" y="2686743"/>
              <a:ext cx="1616528" cy="1616528"/>
            </a:xfrm>
            <a:prstGeom prst="ellipse">
              <a:avLst/>
            </a:prstGeom>
            <a:solidFill>
              <a:srgbClr val="F0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Icon&#10;&#10;Description automatically generated">
              <a:extLst>
                <a:ext uri="{FF2B5EF4-FFF2-40B4-BE49-F238E27FC236}">
                  <a16:creationId xmlns:a16="http://schemas.microsoft.com/office/drawing/2014/main" id="{9332F9D1-DEF7-4AED-AD35-F6A894D04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181" y="2898446"/>
              <a:ext cx="1037669" cy="1100590"/>
            </a:xfrm>
            <a:prstGeom prst="rect">
              <a:avLst/>
            </a:prstGeom>
          </p:spPr>
        </p:pic>
      </p:grpSp>
      <p:sp>
        <p:nvSpPr>
          <p:cNvPr id="29" name="TextBox 28">
            <a:extLst>
              <a:ext uri="{FF2B5EF4-FFF2-40B4-BE49-F238E27FC236}">
                <a16:creationId xmlns:a16="http://schemas.microsoft.com/office/drawing/2014/main" id="{64E21453-F3C2-4BA7-9014-F23C4D977FA3}"/>
              </a:ext>
            </a:extLst>
          </p:cNvPr>
          <p:cNvSpPr txBox="1"/>
          <p:nvPr/>
        </p:nvSpPr>
        <p:spPr>
          <a:xfrm>
            <a:off x="8837325" y="3833282"/>
            <a:ext cx="2772289" cy="646331"/>
          </a:xfrm>
          <a:prstGeom prst="rect">
            <a:avLst/>
          </a:prstGeom>
          <a:noFill/>
        </p:spPr>
        <p:txBody>
          <a:bodyPr wrap="square">
            <a:spAutoFit/>
          </a:bodyPr>
          <a:lstStyle/>
          <a:p>
            <a:r>
              <a:rPr lang="en-US" b="1" dirty="0">
                <a:solidFill>
                  <a:schemeClr val="bg1"/>
                </a:solidFill>
              </a:rPr>
              <a:t>Maternal and infant health services</a:t>
            </a:r>
          </a:p>
        </p:txBody>
      </p:sp>
      <p:grpSp>
        <p:nvGrpSpPr>
          <p:cNvPr id="33" name="Group 32">
            <a:extLst>
              <a:ext uri="{FF2B5EF4-FFF2-40B4-BE49-F238E27FC236}">
                <a16:creationId xmlns:a16="http://schemas.microsoft.com/office/drawing/2014/main" id="{7B020AD3-E238-4322-886E-E59ABE0CEA1E}"/>
              </a:ext>
            </a:extLst>
          </p:cNvPr>
          <p:cNvGrpSpPr/>
          <p:nvPr/>
        </p:nvGrpSpPr>
        <p:grpSpPr>
          <a:xfrm>
            <a:off x="7712543" y="3669100"/>
            <a:ext cx="961483" cy="961483"/>
            <a:chOff x="3065016" y="3791516"/>
            <a:chExt cx="1121789" cy="1121789"/>
          </a:xfrm>
        </p:grpSpPr>
        <p:sp>
          <p:nvSpPr>
            <p:cNvPr id="34" name="Oval 33">
              <a:extLst>
                <a:ext uri="{FF2B5EF4-FFF2-40B4-BE49-F238E27FC236}">
                  <a16:creationId xmlns:a16="http://schemas.microsoft.com/office/drawing/2014/main" id="{B9FD6B7A-1B84-4628-948F-ADAC7791385C}"/>
                </a:ext>
              </a:extLst>
            </p:cNvPr>
            <p:cNvSpPr/>
            <p:nvPr/>
          </p:nvSpPr>
          <p:spPr>
            <a:xfrm>
              <a:off x="3065016" y="3791516"/>
              <a:ext cx="1121789" cy="1121789"/>
            </a:xfrm>
            <a:prstGeom prst="ellipse">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F005AF4-0B06-4815-8B47-BABAF087E57E}"/>
                </a:ext>
              </a:extLst>
            </p:cNvPr>
            <p:cNvSpPr txBox="1"/>
            <p:nvPr/>
          </p:nvSpPr>
          <p:spPr>
            <a:xfrm>
              <a:off x="3065016" y="4090800"/>
              <a:ext cx="1121789" cy="538637"/>
            </a:xfrm>
            <a:prstGeom prst="rect">
              <a:avLst/>
            </a:prstGeom>
            <a:noFill/>
          </p:spPr>
          <p:txBody>
            <a:bodyPr wrap="square" rtlCol="0">
              <a:spAutoFit/>
            </a:bodyPr>
            <a:lstStyle/>
            <a:p>
              <a:pPr algn="ctr"/>
              <a:r>
                <a:rPr lang="en-US" sz="2400" dirty="0">
                  <a:solidFill>
                    <a:schemeClr val="bg1"/>
                  </a:solidFill>
                  <a:latin typeface="+mj-lt"/>
                </a:rPr>
                <a:t>75%</a:t>
              </a:r>
            </a:p>
          </p:txBody>
        </p:sp>
      </p:grpSp>
      <p:cxnSp>
        <p:nvCxnSpPr>
          <p:cNvPr id="36" name="Straight Connector 35">
            <a:extLst>
              <a:ext uri="{FF2B5EF4-FFF2-40B4-BE49-F238E27FC236}">
                <a16:creationId xmlns:a16="http://schemas.microsoft.com/office/drawing/2014/main" id="{CB816A51-6882-4B1E-A8DE-7C30A29BF9BC}"/>
              </a:ext>
            </a:extLst>
          </p:cNvPr>
          <p:cNvCxnSpPr>
            <a:cxnSpLocks/>
          </p:cNvCxnSpPr>
          <p:nvPr/>
        </p:nvCxnSpPr>
        <p:spPr>
          <a:xfrm>
            <a:off x="8953249" y="4543371"/>
            <a:ext cx="1885950"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0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ED5CA10E-421F-48F1-A9DD-79D7127CB886}"/>
              </a:ext>
            </a:extLst>
          </p:cNvPr>
          <p:cNvGrpSpPr/>
          <p:nvPr/>
        </p:nvGrpSpPr>
        <p:grpSpPr>
          <a:xfrm>
            <a:off x="4132969" y="4030180"/>
            <a:ext cx="1455091" cy="1455091"/>
            <a:chOff x="4132969" y="4030180"/>
            <a:chExt cx="1455091" cy="1455091"/>
          </a:xfrm>
        </p:grpSpPr>
        <p:sp>
          <p:nvSpPr>
            <p:cNvPr id="45" name="Oval 44">
              <a:extLst>
                <a:ext uri="{FF2B5EF4-FFF2-40B4-BE49-F238E27FC236}">
                  <a16:creationId xmlns:a16="http://schemas.microsoft.com/office/drawing/2014/main" id="{8879A7EC-9CBE-44F8-8C77-B2024190582F}"/>
                </a:ext>
              </a:extLst>
            </p:cNvPr>
            <p:cNvSpPr/>
            <p:nvPr/>
          </p:nvSpPr>
          <p:spPr>
            <a:xfrm>
              <a:off x="4132969" y="4030180"/>
              <a:ext cx="1455091" cy="1455091"/>
            </a:xfrm>
            <a:prstGeom prst="ellipse">
              <a:avLst/>
            </a:prstGeom>
            <a:solidFill>
              <a:srgbClr val="F0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Icon&#10;&#10;Description automatically generated">
              <a:extLst>
                <a:ext uri="{FF2B5EF4-FFF2-40B4-BE49-F238E27FC236}">
                  <a16:creationId xmlns:a16="http://schemas.microsoft.com/office/drawing/2014/main" id="{CCBDCDDD-61B4-4043-BC6C-F0D15D18A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449" y="4273063"/>
              <a:ext cx="1088131" cy="969324"/>
            </a:xfrm>
            <a:prstGeom prst="rect">
              <a:avLst/>
            </a:prstGeom>
          </p:spPr>
        </p:pic>
      </p:grpSp>
      <p:grpSp>
        <p:nvGrpSpPr>
          <p:cNvPr id="53" name="Group 52">
            <a:extLst>
              <a:ext uri="{FF2B5EF4-FFF2-40B4-BE49-F238E27FC236}">
                <a16:creationId xmlns:a16="http://schemas.microsoft.com/office/drawing/2014/main" id="{4169A2C7-B69C-46DF-AEB7-7769300BDE40}"/>
              </a:ext>
            </a:extLst>
          </p:cNvPr>
          <p:cNvGrpSpPr/>
          <p:nvPr/>
        </p:nvGrpSpPr>
        <p:grpSpPr>
          <a:xfrm>
            <a:off x="6764745" y="2433299"/>
            <a:ext cx="1455091" cy="1455091"/>
            <a:chOff x="6764745" y="2433299"/>
            <a:chExt cx="1455091" cy="1455091"/>
          </a:xfrm>
        </p:grpSpPr>
        <p:sp>
          <p:nvSpPr>
            <p:cNvPr id="31" name="Oval 30">
              <a:extLst>
                <a:ext uri="{FF2B5EF4-FFF2-40B4-BE49-F238E27FC236}">
                  <a16:creationId xmlns:a16="http://schemas.microsoft.com/office/drawing/2014/main" id="{303F60DF-109E-4F3F-B3F3-837A87BA8D1A}"/>
                </a:ext>
              </a:extLst>
            </p:cNvPr>
            <p:cNvSpPr/>
            <p:nvPr/>
          </p:nvSpPr>
          <p:spPr>
            <a:xfrm>
              <a:off x="6764745" y="2433299"/>
              <a:ext cx="1455091" cy="1455091"/>
            </a:xfrm>
            <a:prstGeom prst="ellipse">
              <a:avLst/>
            </a:prstGeom>
            <a:solidFill>
              <a:srgbClr val="F0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Icon&#10;&#10;Description automatically generated">
              <a:extLst>
                <a:ext uri="{FF2B5EF4-FFF2-40B4-BE49-F238E27FC236}">
                  <a16:creationId xmlns:a16="http://schemas.microsoft.com/office/drawing/2014/main" id="{0791B410-F734-4E37-A95F-726B070C2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757" y="2644179"/>
              <a:ext cx="1001346" cy="1001346"/>
            </a:xfrm>
            <a:prstGeom prst="rect">
              <a:avLst/>
            </a:prstGeom>
          </p:spPr>
        </p:pic>
      </p:grpSp>
      <p:grpSp>
        <p:nvGrpSpPr>
          <p:cNvPr id="7" name="Group 6">
            <a:extLst>
              <a:ext uri="{FF2B5EF4-FFF2-40B4-BE49-F238E27FC236}">
                <a16:creationId xmlns:a16="http://schemas.microsoft.com/office/drawing/2014/main" id="{889C6598-1B9E-4257-A413-EBE5659244C0}"/>
              </a:ext>
            </a:extLst>
          </p:cNvPr>
          <p:cNvGrpSpPr/>
          <p:nvPr/>
        </p:nvGrpSpPr>
        <p:grpSpPr>
          <a:xfrm>
            <a:off x="977922" y="2369541"/>
            <a:ext cx="1455091" cy="1455091"/>
            <a:chOff x="1159580" y="2926843"/>
            <a:chExt cx="1616528" cy="1616528"/>
          </a:xfrm>
        </p:grpSpPr>
        <p:sp>
          <p:nvSpPr>
            <p:cNvPr id="23" name="Oval 22">
              <a:extLst>
                <a:ext uri="{FF2B5EF4-FFF2-40B4-BE49-F238E27FC236}">
                  <a16:creationId xmlns:a16="http://schemas.microsoft.com/office/drawing/2014/main" id="{253B805F-F90B-4947-B624-CCF60D637F01}"/>
                </a:ext>
              </a:extLst>
            </p:cNvPr>
            <p:cNvSpPr/>
            <p:nvPr/>
          </p:nvSpPr>
          <p:spPr>
            <a:xfrm>
              <a:off x="1159580" y="2926843"/>
              <a:ext cx="1616528" cy="1616528"/>
            </a:xfrm>
            <a:prstGeom prst="ellipse">
              <a:avLst/>
            </a:prstGeom>
            <a:solidFill>
              <a:srgbClr val="F0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Icon&#10;&#10;Description automatically generated">
              <a:extLst>
                <a:ext uri="{FF2B5EF4-FFF2-40B4-BE49-F238E27FC236}">
                  <a16:creationId xmlns:a16="http://schemas.microsoft.com/office/drawing/2014/main" id="{5B7B978B-4203-41F3-A19E-AE925B197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692" y="3199949"/>
              <a:ext cx="1066305" cy="1070317"/>
            </a:xfrm>
            <a:prstGeom prst="rect">
              <a:avLst/>
            </a:prstGeom>
          </p:spPr>
        </p:pic>
      </p:grpSp>
      <p:sp>
        <p:nvSpPr>
          <p:cNvPr id="2" name="Title 1">
            <a:extLst>
              <a:ext uri="{FF2B5EF4-FFF2-40B4-BE49-F238E27FC236}">
                <a16:creationId xmlns:a16="http://schemas.microsoft.com/office/drawing/2014/main" id="{E686E568-59C5-41B5-9C6B-B9DB39140B74}"/>
              </a:ext>
            </a:extLst>
          </p:cNvPr>
          <p:cNvSpPr>
            <a:spLocks noGrp="1"/>
          </p:cNvSpPr>
          <p:nvPr>
            <p:ph type="title"/>
          </p:nvPr>
        </p:nvSpPr>
        <p:spPr>
          <a:xfrm>
            <a:off x="838200" y="335462"/>
            <a:ext cx="10515600" cy="1325563"/>
          </a:xfrm>
        </p:spPr>
        <p:txBody>
          <a:bodyPr>
            <a:noAutofit/>
          </a:bodyPr>
          <a:lstStyle/>
          <a:p>
            <a:pPr algn="ctr"/>
            <a:r>
              <a:rPr lang="en-US" sz="2800" dirty="0"/>
              <a:t>Voters support funding after-school programs, </a:t>
            </a:r>
            <a:br>
              <a:rPr lang="en-US" sz="2800" dirty="0"/>
            </a:br>
            <a:r>
              <a:rPr lang="en-US" sz="2800" dirty="0"/>
              <a:t>child care, and preschool with tax dollars.</a:t>
            </a:r>
          </a:p>
        </p:txBody>
      </p:sp>
      <p:cxnSp>
        <p:nvCxnSpPr>
          <p:cNvPr id="5" name="Straight Connector 4">
            <a:extLst>
              <a:ext uri="{FF2B5EF4-FFF2-40B4-BE49-F238E27FC236}">
                <a16:creationId xmlns:a16="http://schemas.microsoft.com/office/drawing/2014/main" id="{0AF11BF2-8B6E-4E71-9A6A-84096999E43B}"/>
              </a:ext>
            </a:extLst>
          </p:cNvPr>
          <p:cNvCxnSpPr>
            <a:cxnSpLocks/>
          </p:cNvCxnSpPr>
          <p:nvPr/>
        </p:nvCxnSpPr>
        <p:spPr>
          <a:xfrm>
            <a:off x="2042160" y="1510392"/>
            <a:ext cx="8221980" cy="0"/>
          </a:xfrm>
          <a:prstGeom prst="line">
            <a:avLst/>
          </a:prstGeom>
          <a:ln w="57150">
            <a:solidFill>
              <a:srgbClr val="F0F8E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BFB4E9F-E8ED-49A7-BB13-BC7549108571}"/>
              </a:ext>
            </a:extLst>
          </p:cNvPr>
          <p:cNvSpPr txBox="1"/>
          <p:nvPr/>
        </p:nvSpPr>
        <p:spPr>
          <a:xfrm>
            <a:off x="3286408" y="5896401"/>
            <a:ext cx="8632721" cy="830997"/>
          </a:xfrm>
          <a:prstGeom prst="rect">
            <a:avLst/>
          </a:prstGeom>
          <a:noFill/>
        </p:spPr>
        <p:txBody>
          <a:bodyPr wrap="square" rtlCol="0">
            <a:spAutoFit/>
          </a:bodyPr>
          <a:lstStyle/>
          <a:p>
            <a:r>
              <a:rPr lang="en-US" sz="1200" b="1" dirty="0">
                <a:solidFill>
                  <a:schemeClr val="bg1"/>
                </a:solidFill>
                <a:effectLst/>
                <a:latin typeface="Calibri" panose="020F0502020204030204" pitchFamily="34" charset="0"/>
                <a:ea typeface="Yu Gothic" panose="020B0400000000000000" pitchFamily="34" charset="-128"/>
              </a:rPr>
              <a:t>Source: </a:t>
            </a:r>
            <a:r>
              <a:rPr lang="en-US" sz="1200" dirty="0">
                <a:solidFill>
                  <a:schemeClr val="bg1"/>
                </a:solidFill>
                <a:effectLst/>
                <a:latin typeface="Calibri" panose="020F0502020204030204" pitchFamily="34" charset="0"/>
                <a:ea typeface="Yu Gothic" panose="020B0400000000000000" pitchFamily="34" charset="-128"/>
              </a:rPr>
              <a:t>Children’s Funding Accelerator, </a:t>
            </a:r>
            <a:r>
              <a:rPr lang="en-US" sz="1200" i="1" dirty="0">
                <a:solidFill>
                  <a:schemeClr val="bg1"/>
                </a:solidFill>
                <a:effectLst/>
                <a:latin typeface="Calibri" panose="020F0502020204030204" pitchFamily="34" charset="0"/>
                <a:ea typeface="Yu Gothic" panose="020B0400000000000000" pitchFamily="34" charset="-128"/>
              </a:rPr>
              <a:t>National Voter Support for Funding Children’s Services</a:t>
            </a:r>
            <a:r>
              <a:rPr lang="en-US" sz="1200" dirty="0">
                <a:solidFill>
                  <a:schemeClr val="bg1"/>
                </a:solidFill>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chemeClr val="bg1"/>
                </a:solidFill>
                <a:effectLst/>
                <a:latin typeface="Calibri" panose="020F0502020204030204" pitchFamily="34" charset="0"/>
                <a:ea typeface="Yu Gothic" panose="020B0400000000000000" pitchFamily="34" charset="-128"/>
                <a:hlinkClick r:id="rId5">
                  <a:extLst>
                    <a:ext uri="{A12FA001-AC4F-418D-AE19-62706E023703}">
                      <ahyp:hlinkClr xmlns:ahyp="http://schemas.microsoft.com/office/drawing/2018/hyperlinkcolor" val="tx"/>
                    </a:ext>
                  </a:extLst>
                </a:hlinkClick>
              </a:rPr>
              <a:t>childrensfundingproject.org</a:t>
            </a:r>
            <a:endParaRPr lang="en-US" sz="1200" dirty="0">
              <a:solidFill>
                <a:schemeClr val="bg1"/>
              </a:solidFill>
              <a:effectLst/>
              <a:latin typeface="Calibri" panose="020F0502020204030204" pitchFamily="34" charset="0"/>
              <a:ea typeface="Yu Gothic" panose="020B0400000000000000" pitchFamily="34" charset="-128"/>
            </a:endParaRPr>
          </a:p>
        </p:txBody>
      </p:sp>
      <p:sp>
        <p:nvSpPr>
          <p:cNvPr id="16" name="TextBox 15">
            <a:extLst>
              <a:ext uri="{FF2B5EF4-FFF2-40B4-BE49-F238E27FC236}">
                <a16:creationId xmlns:a16="http://schemas.microsoft.com/office/drawing/2014/main" id="{198471A2-C371-4F01-9803-2F243693079A}"/>
              </a:ext>
            </a:extLst>
          </p:cNvPr>
          <p:cNvSpPr txBox="1"/>
          <p:nvPr/>
        </p:nvSpPr>
        <p:spPr>
          <a:xfrm>
            <a:off x="1512774" y="1745890"/>
            <a:ext cx="9166451" cy="369332"/>
          </a:xfrm>
          <a:prstGeom prst="rect">
            <a:avLst/>
          </a:prstGeom>
          <a:noFill/>
        </p:spPr>
        <p:txBody>
          <a:bodyPr wrap="square">
            <a:spAutoFit/>
          </a:bodyPr>
          <a:lstStyle/>
          <a:p>
            <a:pPr algn="ctr"/>
            <a:r>
              <a:rPr lang="en-US" dirty="0">
                <a:solidFill>
                  <a:schemeClr val="bg1"/>
                </a:solidFill>
              </a:rPr>
              <a:t>Percentage of voters who rank each opportunity as a high/very high priority.</a:t>
            </a:r>
          </a:p>
        </p:txBody>
      </p:sp>
      <p:sp>
        <p:nvSpPr>
          <p:cNvPr id="20" name="TextBox 19">
            <a:extLst>
              <a:ext uri="{FF2B5EF4-FFF2-40B4-BE49-F238E27FC236}">
                <a16:creationId xmlns:a16="http://schemas.microsoft.com/office/drawing/2014/main" id="{638995F2-A028-457F-946B-0EE255908D7D}"/>
              </a:ext>
            </a:extLst>
          </p:cNvPr>
          <p:cNvSpPr txBox="1"/>
          <p:nvPr/>
        </p:nvSpPr>
        <p:spPr>
          <a:xfrm>
            <a:off x="3218086" y="2859551"/>
            <a:ext cx="2631776" cy="646331"/>
          </a:xfrm>
          <a:prstGeom prst="rect">
            <a:avLst/>
          </a:prstGeom>
          <a:noFill/>
        </p:spPr>
        <p:txBody>
          <a:bodyPr wrap="square">
            <a:spAutoFit/>
          </a:bodyPr>
          <a:lstStyle/>
          <a:p>
            <a:r>
              <a:rPr lang="en-US" b="1" dirty="0">
                <a:solidFill>
                  <a:schemeClr val="bg1"/>
                </a:solidFill>
              </a:rPr>
              <a:t>After-school and summer programs </a:t>
            </a:r>
          </a:p>
        </p:txBody>
      </p:sp>
      <p:grpSp>
        <p:nvGrpSpPr>
          <p:cNvPr id="8" name="Group 7">
            <a:extLst>
              <a:ext uri="{FF2B5EF4-FFF2-40B4-BE49-F238E27FC236}">
                <a16:creationId xmlns:a16="http://schemas.microsoft.com/office/drawing/2014/main" id="{1315B3CB-F9E7-4727-99F4-4AA250C78A63}"/>
              </a:ext>
            </a:extLst>
          </p:cNvPr>
          <p:cNvGrpSpPr/>
          <p:nvPr/>
        </p:nvGrpSpPr>
        <p:grpSpPr>
          <a:xfrm>
            <a:off x="2235235" y="2782242"/>
            <a:ext cx="865463" cy="865463"/>
            <a:chOff x="3065016" y="3791516"/>
            <a:chExt cx="1121789" cy="1121789"/>
          </a:xfrm>
        </p:grpSpPr>
        <p:sp>
          <p:nvSpPr>
            <p:cNvPr id="9" name="Oval 8">
              <a:extLst>
                <a:ext uri="{FF2B5EF4-FFF2-40B4-BE49-F238E27FC236}">
                  <a16:creationId xmlns:a16="http://schemas.microsoft.com/office/drawing/2014/main" id="{93486980-95D8-41B8-8A02-C4FDE096D8E7}"/>
                </a:ext>
              </a:extLst>
            </p:cNvPr>
            <p:cNvSpPr/>
            <p:nvPr/>
          </p:nvSpPr>
          <p:spPr>
            <a:xfrm>
              <a:off x="3065016" y="3791516"/>
              <a:ext cx="1121789" cy="1121789"/>
            </a:xfrm>
            <a:prstGeom prst="ellipse">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4C89C5-F6A7-4D1B-ABF9-698D89A61610}"/>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73%</a:t>
              </a:r>
            </a:p>
          </p:txBody>
        </p:sp>
      </p:grpSp>
      <p:cxnSp>
        <p:nvCxnSpPr>
          <p:cNvPr id="26" name="Straight Connector 25">
            <a:extLst>
              <a:ext uri="{FF2B5EF4-FFF2-40B4-BE49-F238E27FC236}">
                <a16:creationId xmlns:a16="http://schemas.microsoft.com/office/drawing/2014/main" id="{1B2F1EC9-E1F9-4A52-A113-CA202F5BC60A}"/>
              </a:ext>
            </a:extLst>
          </p:cNvPr>
          <p:cNvCxnSpPr>
            <a:cxnSpLocks/>
          </p:cNvCxnSpPr>
          <p:nvPr/>
        </p:nvCxnSpPr>
        <p:spPr>
          <a:xfrm>
            <a:off x="3334009" y="3569639"/>
            <a:ext cx="2413648"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4E21453-F3C2-4BA7-9014-F23C4D977FA3}"/>
              </a:ext>
            </a:extLst>
          </p:cNvPr>
          <p:cNvSpPr txBox="1"/>
          <p:nvPr/>
        </p:nvSpPr>
        <p:spPr>
          <a:xfrm>
            <a:off x="9004909" y="2830323"/>
            <a:ext cx="3132246" cy="646331"/>
          </a:xfrm>
          <a:prstGeom prst="rect">
            <a:avLst/>
          </a:prstGeom>
          <a:noFill/>
        </p:spPr>
        <p:txBody>
          <a:bodyPr wrap="square">
            <a:spAutoFit/>
          </a:bodyPr>
          <a:lstStyle/>
          <a:p>
            <a:r>
              <a:rPr lang="en-US" b="1" dirty="0">
                <a:solidFill>
                  <a:schemeClr val="bg1"/>
                </a:solidFill>
              </a:rPr>
              <a:t>High-quality infant and toddler child care </a:t>
            </a:r>
          </a:p>
        </p:txBody>
      </p:sp>
      <p:grpSp>
        <p:nvGrpSpPr>
          <p:cNvPr id="33" name="Group 32">
            <a:extLst>
              <a:ext uri="{FF2B5EF4-FFF2-40B4-BE49-F238E27FC236}">
                <a16:creationId xmlns:a16="http://schemas.microsoft.com/office/drawing/2014/main" id="{7B020AD3-E238-4322-886E-E59ABE0CEA1E}"/>
              </a:ext>
            </a:extLst>
          </p:cNvPr>
          <p:cNvGrpSpPr/>
          <p:nvPr/>
        </p:nvGrpSpPr>
        <p:grpSpPr>
          <a:xfrm>
            <a:off x="8022058" y="2757689"/>
            <a:ext cx="865463" cy="865463"/>
            <a:chOff x="3065016" y="3791516"/>
            <a:chExt cx="1121789" cy="1121789"/>
          </a:xfrm>
        </p:grpSpPr>
        <p:sp>
          <p:nvSpPr>
            <p:cNvPr id="34" name="Oval 33">
              <a:extLst>
                <a:ext uri="{FF2B5EF4-FFF2-40B4-BE49-F238E27FC236}">
                  <a16:creationId xmlns:a16="http://schemas.microsoft.com/office/drawing/2014/main" id="{B9FD6B7A-1B84-4628-948F-ADAC7791385C}"/>
                </a:ext>
              </a:extLst>
            </p:cNvPr>
            <p:cNvSpPr/>
            <p:nvPr/>
          </p:nvSpPr>
          <p:spPr>
            <a:xfrm>
              <a:off x="3065016" y="3791516"/>
              <a:ext cx="1121789" cy="1121789"/>
            </a:xfrm>
            <a:prstGeom prst="ellipse">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F005AF4-0B06-4815-8B47-BABAF087E57E}"/>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70%</a:t>
              </a:r>
            </a:p>
          </p:txBody>
        </p:sp>
      </p:grpSp>
      <p:cxnSp>
        <p:nvCxnSpPr>
          <p:cNvPr id="36" name="Straight Connector 35">
            <a:extLst>
              <a:ext uri="{FF2B5EF4-FFF2-40B4-BE49-F238E27FC236}">
                <a16:creationId xmlns:a16="http://schemas.microsoft.com/office/drawing/2014/main" id="{CB816A51-6882-4B1E-A8DE-7C30A29BF9BC}"/>
              </a:ext>
            </a:extLst>
          </p:cNvPr>
          <p:cNvCxnSpPr>
            <a:cxnSpLocks/>
          </p:cNvCxnSpPr>
          <p:nvPr/>
        </p:nvCxnSpPr>
        <p:spPr>
          <a:xfrm>
            <a:off x="9120833" y="3540411"/>
            <a:ext cx="2798296"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1769FA6-87EA-4BF5-94E4-C3F71558DF95}"/>
              </a:ext>
            </a:extLst>
          </p:cNvPr>
          <p:cNvSpPr txBox="1"/>
          <p:nvPr/>
        </p:nvSpPr>
        <p:spPr>
          <a:xfrm>
            <a:off x="6373133" y="4593281"/>
            <a:ext cx="2893331" cy="646331"/>
          </a:xfrm>
          <a:prstGeom prst="rect">
            <a:avLst/>
          </a:prstGeom>
          <a:noFill/>
        </p:spPr>
        <p:txBody>
          <a:bodyPr wrap="square">
            <a:spAutoFit/>
          </a:bodyPr>
          <a:lstStyle/>
          <a:p>
            <a:r>
              <a:rPr lang="en-US" b="1" dirty="0">
                <a:solidFill>
                  <a:schemeClr val="bg1"/>
                </a:solidFill>
              </a:rPr>
              <a:t>High-quality preschool programs</a:t>
            </a:r>
          </a:p>
        </p:txBody>
      </p:sp>
      <p:grpSp>
        <p:nvGrpSpPr>
          <p:cNvPr id="48" name="Group 47">
            <a:extLst>
              <a:ext uri="{FF2B5EF4-FFF2-40B4-BE49-F238E27FC236}">
                <a16:creationId xmlns:a16="http://schemas.microsoft.com/office/drawing/2014/main" id="{1F3AA93D-0179-4687-94A1-3444F77DE2B8}"/>
              </a:ext>
            </a:extLst>
          </p:cNvPr>
          <p:cNvGrpSpPr/>
          <p:nvPr/>
        </p:nvGrpSpPr>
        <p:grpSpPr>
          <a:xfrm>
            <a:off x="5390282" y="4515972"/>
            <a:ext cx="865463" cy="865463"/>
            <a:chOff x="3065016" y="3791516"/>
            <a:chExt cx="1121789" cy="1121789"/>
          </a:xfrm>
        </p:grpSpPr>
        <p:sp>
          <p:nvSpPr>
            <p:cNvPr id="49" name="Oval 48">
              <a:extLst>
                <a:ext uri="{FF2B5EF4-FFF2-40B4-BE49-F238E27FC236}">
                  <a16:creationId xmlns:a16="http://schemas.microsoft.com/office/drawing/2014/main" id="{D40A9E7B-82A5-4668-A9F8-6C865174DA00}"/>
                </a:ext>
              </a:extLst>
            </p:cNvPr>
            <p:cNvSpPr/>
            <p:nvPr/>
          </p:nvSpPr>
          <p:spPr>
            <a:xfrm>
              <a:off x="3065016" y="3791516"/>
              <a:ext cx="1121789" cy="1121789"/>
            </a:xfrm>
            <a:prstGeom prst="ellipse">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12BFB98-2514-4E8E-8E8B-4A57BD9EC132}"/>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69%</a:t>
              </a:r>
            </a:p>
          </p:txBody>
        </p:sp>
      </p:grpSp>
      <p:cxnSp>
        <p:nvCxnSpPr>
          <p:cNvPr id="51" name="Straight Connector 50">
            <a:extLst>
              <a:ext uri="{FF2B5EF4-FFF2-40B4-BE49-F238E27FC236}">
                <a16:creationId xmlns:a16="http://schemas.microsoft.com/office/drawing/2014/main" id="{275B0A3E-40E3-4CF1-A21D-B4148D6C0A94}"/>
              </a:ext>
            </a:extLst>
          </p:cNvPr>
          <p:cNvCxnSpPr>
            <a:cxnSpLocks/>
          </p:cNvCxnSpPr>
          <p:nvPr/>
        </p:nvCxnSpPr>
        <p:spPr>
          <a:xfrm>
            <a:off x="6489056" y="5303369"/>
            <a:ext cx="2515853"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6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CE8D49E-274A-402D-AAA8-AC9BA77C5DD4}"/>
              </a:ext>
            </a:extLst>
          </p:cNvPr>
          <p:cNvSpPr/>
          <p:nvPr/>
        </p:nvSpPr>
        <p:spPr>
          <a:xfrm>
            <a:off x="-5601" y="3447298"/>
            <a:ext cx="12479983" cy="22655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CD14BBA0-9136-42A9-A45B-19AB88FACB23}"/>
              </a:ext>
            </a:extLst>
          </p:cNvPr>
          <p:cNvSpPr>
            <a:spLocks noGrp="1"/>
          </p:cNvSpPr>
          <p:nvPr>
            <p:ph type="title"/>
          </p:nvPr>
        </p:nvSpPr>
        <p:spPr>
          <a:xfrm>
            <a:off x="838200" y="365125"/>
            <a:ext cx="10803058" cy="1325563"/>
          </a:xfrm>
        </p:spPr>
        <p:txBody>
          <a:bodyPr>
            <a:noAutofit/>
          </a:bodyPr>
          <a:lstStyle/>
          <a:p>
            <a:r>
              <a:rPr lang="en-US" sz="2400" dirty="0"/>
              <a:t>Voters believe early childhood educators are key to program quality and they support using public funds to increase educator pay.</a:t>
            </a:r>
          </a:p>
        </p:txBody>
      </p:sp>
      <p:sp>
        <p:nvSpPr>
          <p:cNvPr id="4" name="TextBox 3">
            <a:extLst>
              <a:ext uri="{FF2B5EF4-FFF2-40B4-BE49-F238E27FC236}">
                <a16:creationId xmlns:a16="http://schemas.microsoft.com/office/drawing/2014/main" id="{0FAE5A0D-B884-4948-A415-B9DD247F2DC6}"/>
              </a:ext>
            </a:extLst>
          </p:cNvPr>
          <p:cNvSpPr txBox="1"/>
          <p:nvPr/>
        </p:nvSpPr>
        <p:spPr>
          <a:xfrm>
            <a:off x="3286408" y="5896401"/>
            <a:ext cx="8632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Source: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Children’s Funding Accelerator,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National Voter Support for Funding Children’s Services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kumimoji="0" lang="en-US" sz="1200" b="0" i="0" u="sng" strike="noStrike" kern="1200" cap="none" spc="0" normalizeH="0" baseline="0" noProof="0" dirty="0">
                <a:ln>
                  <a:noFill/>
                </a:ln>
                <a:solidFill>
                  <a:srgbClr val="0000FF"/>
                </a:solidFill>
                <a:effectLst/>
                <a:uLnTx/>
                <a:uFillTx/>
                <a:latin typeface="Calibri" panose="020F0502020204030204" pitchFamily="34" charset="0"/>
                <a:ea typeface="Yu Gothic" panose="020B0400000000000000" pitchFamily="34" charset="-128"/>
                <a:cs typeface="+mn-cs"/>
                <a:hlinkClick r:id="rId2"/>
              </a:rPr>
              <a:t>childrensfundingproject.org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endParaRPr>
          </a:p>
        </p:txBody>
      </p:sp>
      <p:cxnSp>
        <p:nvCxnSpPr>
          <p:cNvPr id="5" name="Straight Connector 4">
            <a:extLst>
              <a:ext uri="{FF2B5EF4-FFF2-40B4-BE49-F238E27FC236}">
                <a16:creationId xmlns:a16="http://schemas.microsoft.com/office/drawing/2014/main" id="{B365ABA4-CCE8-4E92-9ECE-8967F387AAB2}"/>
              </a:ext>
            </a:extLst>
          </p:cNvPr>
          <p:cNvCxnSpPr>
            <a:cxnSpLocks/>
          </p:cNvCxnSpPr>
          <p:nvPr/>
        </p:nvCxnSpPr>
        <p:spPr>
          <a:xfrm>
            <a:off x="901262" y="1690688"/>
            <a:ext cx="2491477" cy="0"/>
          </a:xfrm>
          <a:prstGeom prst="line">
            <a:avLst/>
          </a:prstGeom>
          <a:ln w="76200">
            <a:solidFill>
              <a:srgbClr val="335899"/>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EACD919A-A309-41D6-9E02-339F58171F33}"/>
              </a:ext>
            </a:extLst>
          </p:cNvPr>
          <p:cNvGraphicFramePr/>
          <p:nvPr/>
        </p:nvGraphicFramePr>
        <p:xfrm>
          <a:off x="958016" y="3634508"/>
          <a:ext cx="3342817" cy="19284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4392198-A796-4250-B205-8EE4195994A2}"/>
              </a:ext>
            </a:extLst>
          </p:cNvPr>
          <p:cNvSpPr txBox="1"/>
          <p:nvPr/>
        </p:nvSpPr>
        <p:spPr>
          <a:xfrm>
            <a:off x="1647609" y="4160363"/>
            <a:ext cx="109570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Black"/>
                <a:ea typeface="+mn-ea"/>
                <a:cs typeface="+mn-cs"/>
              </a:rPr>
              <a:t>61%</a:t>
            </a:r>
          </a:p>
        </p:txBody>
      </p:sp>
      <p:sp>
        <p:nvSpPr>
          <p:cNvPr id="13" name="TextBox 12">
            <a:extLst>
              <a:ext uri="{FF2B5EF4-FFF2-40B4-BE49-F238E27FC236}">
                <a16:creationId xmlns:a16="http://schemas.microsoft.com/office/drawing/2014/main" id="{23AEE435-01CB-49DA-80F4-072904398D7E}"/>
              </a:ext>
            </a:extLst>
          </p:cNvPr>
          <p:cNvSpPr txBox="1"/>
          <p:nvPr/>
        </p:nvSpPr>
        <p:spPr>
          <a:xfrm>
            <a:off x="4263257" y="3930096"/>
            <a:ext cx="7166479" cy="12413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Verdana"/>
                <a:ea typeface="+mn-ea"/>
                <a:cs typeface="+mn-cs"/>
              </a:rPr>
              <a:t>of voters nationally say it is extremely/very important to “combat the shortage of qualified child care, preschool, and after-school staff by increasing wages.”  </a:t>
            </a:r>
          </a:p>
        </p:txBody>
      </p:sp>
      <p:grpSp>
        <p:nvGrpSpPr>
          <p:cNvPr id="14" name="Group 13">
            <a:extLst>
              <a:ext uri="{FF2B5EF4-FFF2-40B4-BE49-F238E27FC236}">
                <a16:creationId xmlns:a16="http://schemas.microsoft.com/office/drawing/2014/main" id="{BC84A0E7-6D3C-4848-A68B-803BFC5D72C6}"/>
              </a:ext>
            </a:extLst>
          </p:cNvPr>
          <p:cNvGrpSpPr/>
          <p:nvPr/>
        </p:nvGrpSpPr>
        <p:grpSpPr>
          <a:xfrm>
            <a:off x="901262" y="1949143"/>
            <a:ext cx="839251" cy="755223"/>
            <a:chOff x="3065016" y="3846378"/>
            <a:chExt cx="1121789" cy="1008007"/>
          </a:xfrm>
        </p:grpSpPr>
        <p:sp>
          <p:nvSpPr>
            <p:cNvPr id="15" name="Oval 14">
              <a:extLst>
                <a:ext uri="{FF2B5EF4-FFF2-40B4-BE49-F238E27FC236}">
                  <a16:creationId xmlns:a16="http://schemas.microsoft.com/office/drawing/2014/main" id="{45A50FE7-2BE8-419D-927E-24769B0B09EA}"/>
                </a:ext>
              </a:extLst>
            </p:cNvPr>
            <p:cNvSpPr/>
            <p:nvPr/>
          </p:nvSpPr>
          <p:spPr>
            <a:xfrm>
              <a:off x="3090303" y="3846378"/>
              <a:ext cx="1008008" cy="100800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A45BF885-41C2-4F54-81FF-F39E2E3AF04A}"/>
                </a:ext>
              </a:extLst>
            </p:cNvPr>
            <p:cNvSpPr txBox="1"/>
            <p:nvPr/>
          </p:nvSpPr>
          <p:spPr>
            <a:xfrm>
              <a:off x="3065016" y="4106673"/>
              <a:ext cx="1121789" cy="3952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a:ea typeface="+mn-ea"/>
                  <a:cs typeface="+mn-cs"/>
                </a:rPr>
                <a:t>92%</a:t>
              </a:r>
            </a:p>
          </p:txBody>
        </p:sp>
      </p:grpSp>
      <p:grpSp>
        <p:nvGrpSpPr>
          <p:cNvPr id="27" name="Group 26">
            <a:extLst>
              <a:ext uri="{FF2B5EF4-FFF2-40B4-BE49-F238E27FC236}">
                <a16:creationId xmlns:a16="http://schemas.microsoft.com/office/drawing/2014/main" id="{14009237-37F9-41AE-A074-F4B064B5D588}"/>
              </a:ext>
            </a:extLst>
          </p:cNvPr>
          <p:cNvGrpSpPr/>
          <p:nvPr/>
        </p:nvGrpSpPr>
        <p:grpSpPr>
          <a:xfrm>
            <a:off x="4006543" y="2486907"/>
            <a:ext cx="839251" cy="686271"/>
            <a:chOff x="3048158" y="3883842"/>
            <a:chExt cx="1121789" cy="915976"/>
          </a:xfrm>
        </p:grpSpPr>
        <p:sp>
          <p:nvSpPr>
            <p:cNvPr id="28" name="Oval 27">
              <a:extLst>
                <a:ext uri="{FF2B5EF4-FFF2-40B4-BE49-F238E27FC236}">
                  <a16:creationId xmlns:a16="http://schemas.microsoft.com/office/drawing/2014/main" id="{D78E2B5A-9FB0-4E84-9B74-960EEB914CB9}"/>
                </a:ext>
              </a:extLst>
            </p:cNvPr>
            <p:cNvSpPr/>
            <p:nvPr/>
          </p:nvSpPr>
          <p:spPr>
            <a:xfrm>
              <a:off x="3125776" y="3883842"/>
              <a:ext cx="915976" cy="915976"/>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TextBox 28">
              <a:extLst>
                <a:ext uri="{FF2B5EF4-FFF2-40B4-BE49-F238E27FC236}">
                  <a16:creationId xmlns:a16="http://schemas.microsoft.com/office/drawing/2014/main" id="{5D162AD8-B3DD-4A98-AA35-9360B0FA3296}"/>
                </a:ext>
              </a:extLst>
            </p:cNvPr>
            <p:cNvSpPr txBox="1"/>
            <p:nvPr/>
          </p:nvSpPr>
          <p:spPr>
            <a:xfrm>
              <a:off x="3048158" y="4089839"/>
              <a:ext cx="1121789" cy="534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a:ea typeface="+mn-ea"/>
                  <a:cs typeface="+mn-cs"/>
                </a:rPr>
                <a:t>23%</a:t>
              </a:r>
            </a:p>
          </p:txBody>
        </p:sp>
      </p:grpSp>
      <p:sp>
        <p:nvSpPr>
          <p:cNvPr id="33" name="TextBox 32">
            <a:extLst>
              <a:ext uri="{FF2B5EF4-FFF2-40B4-BE49-F238E27FC236}">
                <a16:creationId xmlns:a16="http://schemas.microsoft.com/office/drawing/2014/main" id="{7BA4ED7A-E270-4D7F-A6EF-C7E7DD2C4C1B}"/>
              </a:ext>
            </a:extLst>
          </p:cNvPr>
          <p:cNvSpPr txBox="1"/>
          <p:nvPr/>
        </p:nvSpPr>
        <p:spPr>
          <a:xfrm>
            <a:off x="1735784" y="2121825"/>
            <a:ext cx="1032799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of voters say early childhood educators “play a critical role in helping children grow and develop” </a:t>
            </a:r>
          </a:p>
        </p:txBody>
      </p:sp>
      <p:sp>
        <p:nvSpPr>
          <p:cNvPr id="35" name="TextBox 34">
            <a:extLst>
              <a:ext uri="{FF2B5EF4-FFF2-40B4-BE49-F238E27FC236}">
                <a16:creationId xmlns:a16="http://schemas.microsoft.com/office/drawing/2014/main" id="{576723D7-0DFF-4370-A5CB-16094E730D35}"/>
              </a:ext>
            </a:extLst>
          </p:cNvPr>
          <p:cNvSpPr txBox="1"/>
          <p:nvPr/>
        </p:nvSpPr>
        <p:spPr>
          <a:xfrm>
            <a:off x="2913336" y="2692576"/>
            <a:ext cx="12407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while only</a:t>
            </a:r>
          </a:p>
        </p:txBody>
      </p:sp>
      <p:sp>
        <p:nvSpPr>
          <p:cNvPr id="37" name="TextBox 36">
            <a:extLst>
              <a:ext uri="{FF2B5EF4-FFF2-40B4-BE49-F238E27FC236}">
                <a16:creationId xmlns:a16="http://schemas.microsoft.com/office/drawing/2014/main" id="{FCC6B1FC-1A58-4546-A047-8D868476ADF8}"/>
              </a:ext>
            </a:extLst>
          </p:cNvPr>
          <p:cNvSpPr txBox="1"/>
          <p:nvPr/>
        </p:nvSpPr>
        <p:spPr>
          <a:xfrm>
            <a:off x="4624660" y="2651240"/>
            <a:ext cx="609494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 of voters see them as having “fairly easy jobs.”</a:t>
            </a:r>
          </a:p>
        </p:txBody>
      </p:sp>
      <p:grpSp>
        <p:nvGrpSpPr>
          <p:cNvPr id="50" name="Group 49">
            <a:extLst>
              <a:ext uri="{FF2B5EF4-FFF2-40B4-BE49-F238E27FC236}">
                <a16:creationId xmlns:a16="http://schemas.microsoft.com/office/drawing/2014/main" id="{40E502F4-4698-462D-8EEB-198559DFD6F7}"/>
              </a:ext>
            </a:extLst>
          </p:cNvPr>
          <p:cNvGrpSpPr/>
          <p:nvPr/>
        </p:nvGrpSpPr>
        <p:grpSpPr>
          <a:xfrm>
            <a:off x="585025" y="4421973"/>
            <a:ext cx="847375" cy="851075"/>
            <a:chOff x="519938" y="4330175"/>
            <a:chExt cx="847375" cy="851075"/>
          </a:xfrm>
        </p:grpSpPr>
        <p:sp>
          <p:nvSpPr>
            <p:cNvPr id="49" name="Oval 48">
              <a:extLst>
                <a:ext uri="{FF2B5EF4-FFF2-40B4-BE49-F238E27FC236}">
                  <a16:creationId xmlns:a16="http://schemas.microsoft.com/office/drawing/2014/main" id="{44786EBD-C026-45FD-95C9-2CE9B23578B6}"/>
                </a:ext>
              </a:extLst>
            </p:cNvPr>
            <p:cNvSpPr/>
            <p:nvPr/>
          </p:nvSpPr>
          <p:spPr>
            <a:xfrm>
              <a:off x="519938" y="4330175"/>
              <a:ext cx="847375" cy="847375"/>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41" name="Picture 40" descr="Icon&#10;&#10;Description automatically generated">
              <a:extLst>
                <a:ext uri="{FF2B5EF4-FFF2-40B4-BE49-F238E27FC236}">
                  <a16:creationId xmlns:a16="http://schemas.microsoft.com/office/drawing/2014/main" id="{1CE090E7-77EC-44D3-BC79-337E4A684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87" y="4418604"/>
              <a:ext cx="762646" cy="762646"/>
            </a:xfrm>
            <a:prstGeom prst="ellipse">
              <a:avLst/>
            </a:prstGeom>
          </p:spPr>
        </p:pic>
      </p:grpSp>
      <p:grpSp>
        <p:nvGrpSpPr>
          <p:cNvPr id="52" name="Group 51">
            <a:extLst>
              <a:ext uri="{FF2B5EF4-FFF2-40B4-BE49-F238E27FC236}">
                <a16:creationId xmlns:a16="http://schemas.microsoft.com/office/drawing/2014/main" id="{F7D23488-92C9-4966-AE53-FC97A86D7C74}"/>
              </a:ext>
            </a:extLst>
          </p:cNvPr>
          <p:cNvGrpSpPr/>
          <p:nvPr/>
        </p:nvGrpSpPr>
        <p:grpSpPr>
          <a:xfrm>
            <a:off x="782162" y="3588408"/>
            <a:ext cx="822678" cy="822678"/>
            <a:chOff x="725525" y="3503797"/>
            <a:chExt cx="822678" cy="822678"/>
          </a:xfrm>
        </p:grpSpPr>
        <p:sp>
          <p:nvSpPr>
            <p:cNvPr id="51" name="Oval 50">
              <a:extLst>
                <a:ext uri="{FF2B5EF4-FFF2-40B4-BE49-F238E27FC236}">
                  <a16:creationId xmlns:a16="http://schemas.microsoft.com/office/drawing/2014/main" id="{C3979B32-92D8-4B26-8A1C-51EA8BDD3760}"/>
                </a:ext>
              </a:extLst>
            </p:cNvPr>
            <p:cNvSpPr/>
            <p:nvPr/>
          </p:nvSpPr>
          <p:spPr>
            <a:xfrm>
              <a:off x="725525" y="3503797"/>
              <a:ext cx="822678" cy="822678"/>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43" name="Picture 42" descr="Icon&#10;&#10;Description automatically generated">
              <a:extLst>
                <a:ext uri="{FF2B5EF4-FFF2-40B4-BE49-F238E27FC236}">
                  <a16:creationId xmlns:a16="http://schemas.microsoft.com/office/drawing/2014/main" id="{BC231F11-2F9C-4203-BB61-83C93ECD9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9" y="3518604"/>
              <a:ext cx="716159" cy="716159"/>
            </a:xfrm>
            <a:prstGeom prst="rect">
              <a:avLst/>
            </a:prstGeom>
          </p:spPr>
        </p:pic>
      </p:grpSp>
      <p:grpSp>
        <p:nvGrpSpPr>
          <p:cNvPr id="48" name="Group 47">
            <a:extLst>
              <a:ext uri="{FF2B5EF4-FFF2-40B4-BE49-F238E27FC236}">
                <a16:creationId xmlns:a16="http://schemas.microsoft.com/office/drawing/2014/main" id="{1B7DD22A-838B-4663-B090-638AFC0452D1}"/>
              </a:ext>
            </a:extLst>
          </p:cNvPr>
          <p:cNvGrpSpPr/>
          <p:nvPr/>
        </p:nvGrpSpPr>
        <p:grpSpPr>
          <a:xfrm>
            <a:off x="1496389" y="4782552"/>
            <a:ext cx="822678" cy="822678"/>
            <a:chOff x="2455181" y="4571999"/>
            <a:chExt cx="912719" cy="912719"/>
          </a:xfrm>
        </p:grpSpPr>
        <p:sp>
          <p:nvSpPr>
            <p:cNvPr id="46" name="Oval 45">
              <a:extLst>
                <a:ext uri="{FF2B5EF4-FFF2-40B4-BE49-F238E27FC236}">
                  <a16:creationId xmlns:a16="http://schemas.microsoft.com/office/drawing/2014/main" id="{E0405DA1-801D-4B31-AC1F-BF7FC4E22665}"/>
                </a:ext>
              </a:extLst>
            </p:cNvPr>
            <p:cNvSpPr/>
            <p:nvPr/>
          </p:nvSpPr>
          <p:spPr>
            <a:xfrm>
              <a:off x="2455181" y="4571999"/>
              <a:ext cx="912719" cy="912719"/>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47" name="Picture 46" descr="Icon&#10;&#10;Description automatically generated">
              <a:extLst>
                <a:ext uri="{FF2B5EF4-FFF2-40B4-BE49-F238E27FC236}">
                  <a16:creationId xmlns:a16="http://schemas.microsoft.com/office/drawing/2014/main" id="{ED8679AC-B368-4244-87E3-32CFCA1F3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3564" y="4693708"/>
              <a:ext cx="675952" cy="669300"/>
            </a:xfrm>
            <a:prstGeom prst="rect">
              <a:avLst/>
            </a:prstGeom>
          </p:spPr>
        </p:pic>
      </p:grpSp>
    </p:spTree>
    <p:extLst>
      <p:ext uri="{BB962C8B-B14F-4D97-AF65-F5344CB8AC3E}">
        <p14:creationId xmlns:p14="http://schemas.microsoft.com/office/powerpoint/2010/main" val="237801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heel(1)">
                                      <p:cBhvr>
                                        <p:cTn id="7" dur="1500"/>
                                        <p:tgtEl>
                                          <p:spTgt spid="9">
                                            <p:graphicEl>
                                              <a:chart seriesIdx="-3" categoryIdx="-3" bldStep="gridLegend"/>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heel(1)">
                                      <p:cBhvr>
                                        <p:cTn id="10" dur="1500"/>
                                        <p:tgtEl>
                                          <p:spTgt spid="9">
                                            <p:graphicEl>
                                              <a:chart seriesIdx="-4" categoryIdx="0" bldStep="category"/>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heel(1)">
                                      <p:cBhvr>
                                        <p:cTn id="13" dur="1500"/>
                                        <p:tgtEl>
                                          <p:spTgt spid="9">
                                            <p:graphicEl>
                                              <a:chart seriesIdx="-4" categoryIdx="1" bldStep="category"/>
                                            </p:graphic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CE52-FE16-4C2E-98F6-67261825FEC4}"/>
              </a:ext>
            </a:extLst>
          </p:cNvPr>
          <p:cNvSpPr>
            <a:spLocks noGrp="1"/>
          </p:cNvSpPr>
          <p:nvPr>
            <p:ph type="title"/>
          </p:nvPr>
        </p:nvSpPr>
        <p:spPr/>
        <p:txBody>
          <a:bodyPr>
            <a:noAutofit/>
          </a:bodyPr>
          <a:lstStyle/>
          <a:p>
            <a:r>
              <a:rPr lang="en-US" sz="2800" dirty="0"/>
              <a:t>COVID-19 increased the intensity of voter support for early childhood services. </a:t>
            </a:r>
          </a:p>
        </p:txBody>
      </p:sp>
      <p:sp>
        <p:nvSpPr>
          <p:cNvPr id="3" name="Content Placeholder 2">
            <a:extLst>
              <a:ext uri="{FF2B5EF4-FFF2-40B4-BE49-F238E27FC236}">
                <a16:creationId xmlns:a16="http://schemas.microsoft.com/office/drawing/2014/main" id="{F49C8C7A-47E0-456C-A8A1-09C98844E42F}"/>
              </a:ext>
            </a:extLst>
          </p:cNvPr>
          <p:cNvSpPr>
            <a:spLocks noGrp="1"/>
          </p:cNvSpPr>
          <p:nvPr>
            <p:ph idx="1"/>
          </p:nvPr>
        </p:nvSpPr>
        <p:spPr>
          <a:xfrm>
            <a:off x="3798439" y="2176316"/>
            <a:ext cx="7893269" cy="1138292"/>
          </a:xfrm>
        </p:spPr>
        <p:txBody>
          <a:bodyPr>
            <a:normAutofit/>
          </a:bodyPr>
          <a:lstStyle/>
          <a:p>
            <a:pPr marL="0" indent="0">
              <a:buNone/>
            </a:pPr>
            <a:r>
              <a:rPr lang="en-US" sz="2000" dirty="0"/>
              <a:t>of voters believe the challenges parents face balancing </a:t>
            </a:r>
            <a:br>
              <a:rPr lang="en-US" sz="2000" dirty="0"/>
            </a:br>
            <a:r>
              <a:rPr lang="en-US" sz="2000" dirty="0"/>
              <a:t>childcare and work during the pandemic are a serious/very serious issue</a:t>
            </a:r>
          </a:p>
        </p:txBody>
      </p:sp>
      <p:cxnSp>
        <p:nvCxnSpPr>
          <p:cNvPr id="4" name="Straight Connector 3">
            <a:extLst>
              <a:ext uri="{FF2B5EF4-FFF2-40B4-BE49-F238E27FC236}">
                <a16:creationId xmlns:a16="http://schemas.microsoft.com/office/drawing/2014/main" id="{24E23B7D-2722-40B4-B3B8-CBCBAE078E92}"/>
              </a:ext>
            </a:extLst>
          </p:cNvPr>
          <p:cNvCxnSpPr>
            <a:cxnSpLocks/>
          </p:cNvCxnSpPr>
          <p:nvPr/>
        </p:nvCxnSpPr>
        <p:spPr>
          <a:xfrm>
            <a:off x="954489" y="1578698"/>
            <a:ext cx="5427392" cy="0"/>
          </a:xfrm>
          <a:prstGeom prst="line">
            <a:avLst/>
          </a:prstGeom>
          <a:ln w="57150">
            <a:solidFill>
              <a:srgbClr val="F0F8EF"/>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36485A8-CFF4-4E59-BEA0-B396BF70F347}"/>
              </a:ext>
            </a:extLst>
          </p:cNvPr>
          <p:cNvGrpSpPr/>
          <p:nvPr/>
        </p:nvGrpSpPr>
        <p:grpSpPr>
          <a:xfrm>
            <a:off x="2335544" y="2177720"/>
            <a:ext cx="1135486" cy="1135484"/>
            <a:chOff x="3065016" y="3791516"/>
            <a:chExt cx="1121789" cy="1121789"/>
          </a:xfrm>
        </p:grpSpPr>
        <p:sp>
          <p:nvSpPr>
            <p:cNvPr id="8" name="Oval 7">
              <a:extLst>
                <a:ext uri="{FF2B5EF4-FFF2-40B4-BE49-F238E27FC236}">
                  <a16:creationId xmlns:a16="http://schemas.microsoft.com/office/drawing/2014/main" id="{0E443BDE-ECD4-4D1A-A484-0EB98BD2E7A4}"/>
                </a:ext>
              </a:extLst>
            </p:cNvPr>
            <p:cNvSpPr/>
            <p:nvPr/>
          </p:nvSpPr>
          <p:spPr>
            <a:xfrm>
              <a:off x="3065016" y="3791516"/>
              <a:ext cx="1121789" cy="1121789"/>
            </a:xfrm>
            <a:prstGeom prst="ellipse">
              <a:avLst/>
            </a:prstGeom>
            <a:solidFill>
              <a:srgbClr val="9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9" name="TextBox 8">
              <a:extLst>
                <a:ext uri="{FF2B5EF4-FFF2-40B4-BE49-F238E27FC236}">
                  <a16:creationId xmlns:a16="http://schemas.microsoft.com/office/drawing/2014/main" id="{251D2B9A-4F9A-45D1-AB3D-5C81A6F8FA30}"/>
                </a:ext>
              </a:extLst>
            </p:cNvPr>
            <p:cNvSpPr txBox="1"/>
            <p:nvPr/>
          </p:nvSpPr>
          <p:spPr>
            <a:xfrm>
              <a:off x="3065016" y="4106673"/>
              <a:ext cx="1121789" cy="5169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Black"/>
                  <a:ea typeface="+mn-ea"/>
                  <a:cs typeface="+mn-cs"/>
                </a:rPr>
                <a:t>71%</a:t>
              </a:r>
            </a:p>
          </p:txBody>
        </p:sp>
      </p:grpSp>
      <p:sp>
        <p:nvSpPr>
          <p:cNvPr id="10" name="Content Placeholder 2">
            <a:extLst>
              <a:ext uri="{FF2B5EF4-FFF2-40B4-BE49-F238E27FC236}">
                <a16:creationId xmlns:a16="http://schemas.microsoft.com/office/drawing/2014/main" id="{434C79FF-7C93-409D-B233-D8E7D2DC1ACE}"/>
              </a:ext>
            </a:extLst>
          </p:cNvPr>
          <p:cNvSpPr txBox="1">
            <a:spLocks/>
          </p:cNvSpPr>
          <p:nvPr/>
        </p:nvSpPr>
        <p:spPr>
          <a:xfrm>
            <a:off x="3798439" y="4254523"/>
            <a:ext cx="7576908" cy="113829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Verdana"/>
                <a:ea typeface="+mn-ea"/>
                <a:cs typeface="+mn-cs"/>
              </a:rPr>
              <a:t>of voters believe it is extremely/very important for state and local governments to improve opportunities for all children to get a strong start in life</a:t>
            </a:r>
          </a:p>
        </p:txBody>
      </p:sp>
      <p:grpSp>
        <p:nvGrpSpPr>
          <p:cNvPr id="11" name="Group 10">
            <a:extLst>
              <a:ext uri="{FF2B5EF4-FFF2-40B4-BE49-F238E27FC236}">
                <a16:creationId xmlns:a16="http://schemas.microsoft.com/office/drawing/2014/main" id="{FB8FC465-4E7C-4B38-8AF0-E8297FC5A975}"/>
              </a:ext>
            </a:extLst>
          </p:cNvPr>
          <p:cNvGrpSpPr/>
          <p:nvPr/>
        </p:nvGrpSpPr>
        <p:grpSpPr>
          <a:xfrm>
            <a:off x="2335544" y="4255927"/>
            <a:ext cx="1135486" cy="1135484"/>
            <a:chOff x="3065016" y="3791516"/>
            <a:chExt cx="1121789" cy="1121789"/>
          </a:xfrm>
        </p:grpSpPr>
        <p:sp>
          <p:nvSpPr>
            <p:cNvPr id="12" name="Oval 11">
              <a:extLst>
                <a:ext uri="{FF2B5EF4-FFF2-40B4-BE49-F238E27FC236}">
                  <a16:creationId xmlns:a16="http://schemas.microsoft.com/office/drawing/2014/main" id="{D3F137B1-5181-4E79-8CFF-AD1BC19AEF1E}"/>
                </a:ext>
              </a:extLst>
            </p:cNvPr>
            <p:cNvSpPr/>
            <p:nvPr/>
          </p:nvSpPr>
          <p:spPr>
            <a:xfrm>
              <a:off x="3065016" y="3791516"/>
              <a:ext cx="1121789" cy="1121789"/>
            </a:xfrm>
            <a:prstGeom prst="ellipse">
              <a:avLst/>
            </a:prstGeom>
            <a:solidFill>
              <a:srgbClr val="9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863BEF55-77B9-42EC-A6A6-AD8EC7B0443D}"/>
                </a:ext>
              </a:extLst>
            </p:cNvPr>
            <p:cNvSpPr txBox="1"/>
            <p:nvPr/>
          </p:nvSpPr>
          <p:spPr>
            <a:xfrm>
              <a:off x="3065016" y="4106673"/>
              <a:ext cx="1121789" cy="5169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Black"/>
                  <a:ea typeface="+mn-ea"/>
                  <a:cs typeface="+mn-cs"/>
                </a:rPr>
                <a:t>82%</a:t>
              </a:r>
            </a:p>
          </p:txBody>
        </p:sp>
      </p:grpSp>
      <p:pic>
        <p:nvPicPr>
          <p:cNvPr id="15" name="Picture 14" descr="Icon&#10;&#10;Description automatically generated">
            <a:extLst>
              <a:ext uri="{FF2B5EF4-FFF2-40B4-BE49-F238E27FC236}">
                <a16:creationId xmlns:a16="http://schemas.microsoft.com/office/drawing/2014/main" id="{F7E446F2-4686-4B9F-A5BE-E4F5A9F3C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142" y="2308986"/>
            <a:ext cx="1083069" cy="872952"/>
          </a:xfrm>
          <a:prstGeom prst="rect">
            <a:avLst/>
          </a:prstGeom>
        </p:spPr>
      </p:pic>
      <p:pic>
        <p:nvPicPr>
          <p:cNvPr id="17" name="Picture 16" descr="Icon&#10;&#10;Description automatically generated">
            <a:extLst>
              <a:ext uri="{FF2B5EF4-FFF2-40B4-BE49-F238E27FC236}">
                <a16:creationId xmlns:a16="http://schemas.microsoft.com/office/drawing/2014/main" id="{446167CC-F053-4FB6-8CC8-4D1CE063A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00" y="4387193"/>
            <a:ext cx="872952" cy="872952"/>
          </a:xfrm>
          <a:prstGeom prst="rect">
            <a:avLst/>
          </a:prstGeom>
        </p:spPr>
      </p:pic>
      <p:sp>
        <p:nvSpPr>
          <p:cNvPr id="18" name="TextBox 17">
            <a:extLst>
              <a:ext uri="{FF2B5EF4-FFF2-40B4-BE49-F238E27FC236}">
                <a16:creationId xmlns:a16="http://schemas.microsoft.com/office/drawing/2014/main" id="{1ED47A06-E225-437C-A18F-CD13EBA7AACF}"/>
              </a:ext>
            </a:extLst>
          </p:cNvPr>
          <p:cNvSpPr txBox="1"/>
          <p:nvPr/>
        </p:nvSpPr>
        <p:spPr>
          <a:xfrm>
            <a:off x="3286408" y="5896401"/>
            <a:ext cx="8632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Yu Gothic" panose="020B0400000000000000" pitchFamily="34" charset="-128"/>
                <a:cs typeface="+mn-cs"/>
              </a:rPr>
              <a:t>Source: </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Yu Gothic" panose="020B0400000000000000" pitchFamily="34" charset="-128"/>
                <a:cs typeface="+mn-cs"/>
              </a:rPr>
              <a:t>Children’s Funding Accelerator, </a:t>
            </a:r>
            <a:r>
              <a:rPr kumimoji="0" lang="en-US" sz="1200" b="0" i="1" u="none" strike="noStrike" kern="1200" cap="none" spc="0" normalizeH="0" baseline="0" noProof="0" dirty="0">
                <a:ln>
                  <a:noFill/>
                </a:ln>
                <a:solidFill>
                  <a:prstClr val="white"/>
                </a:solidFill>
                <a:effectLst/>
                <a:uLnTx/>
                <a:uFillTx/>
                <a:latin typeface="Calibri" panose="020F0502020204030204" pitchFamily="34" charset="0"/>
                <a:ea typeface="Yu Gothic" panose="020B0400000000000000" pitchFamily="34" charset="-128"/>
                <a:cs typeface="+mn-cs"/>
              </a:rPr>
              <a:t>National Voter Support for Funding Children’s Services</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Yu Gothic" panose="020B0400000000000000" pitchFamily="34" charset="-128"/>
                <a:cs typeface="+mn-cs"/>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kumimoji="0" lang="en-US" sz="1200" b="0" i="0" u="sng" strike="noStrike" kern="1200" cap="none" spc="0" normalizeH="0" baseline="0" noProof="0" dirty="0">
                <a:ln>
                  <a:noFill/>
                </a:ln>
                <a:solidFill>
                  <a:prstClr val="white"/>
                </a:solidFill>
                <a:effectLst/>
                <a:uLnTx/>
                <a:uFillTx/>
                <a:latin typeface="Calibri" panose="020F0502020204030204" pitchFamily="34" charset="0"/>
                <a:ea typeface="Yu Gothic" panose="020B0400000000000000" pitchFamily="34" charset="-128"/>
                <a:cs typeface="+mn-cs"/>
                <a:hlinkClick r:id="rId4">
                  <a:extLst>
                    <a:ext uri="{A12FA001-AC4F-418D-AE19-62706E023703}">
                      <ahyp:hlinkClr xmlns:ahyp="http://schemas.microsoft.com/office/drawing/2018/hyperlinkcolor" val="tx"/>
                    </a:ext>
                  </a:extLst>
                </a:hlinkClick>
              </a:rPr>
              <a:t>childrensfundingproject.org</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Yu Gothic" panose="020B0400000000000000" pitchFamily="34" charset="-128"/>
              <a:cs typeface="+mn-cs"/>
            </a:endParaRPr>
          </a:p>
        </p:txBody>
      </p:sp>
    </p:spTree>
    <p:extLst>
      <p:ext uri="{BB962C8B-B14F-4D97-AF65-F5344CB8AC3E}">
        <p14:creationId xmlns:p14="http://schemas.microsoft.com/office/powerpoint/2010/main" val="4510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8EF"/>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001520FA-2C07-423F-B8B6-C220D6BE8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052" y="1231154"/>
            <a:ext cx="1625622" cy="1625622"/>
          </a:xfrm>
          <a:prstGeom prst="rect">
            <a:avLst/>
          </a:prstGeom>
        </p:spPr>
      </p:pic>
      <p:pic>
        <p:nvPicPr>
          <p:cNvPr id="7" name="Picture 6" descr="Icon&#10;&#10;Description automatically generated">
            <a:extLst>
              <a:ext uri="{FF2B5EF4-FFF2-40B4-BE49-F238E27FC236}">
                <a16:creationId xmlns:a16="http://schemas.microsoft.com/office/drawing/2014/main" id="{9CB0CA12-EC36-4CDC-9676-03FCDF87C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364" y="1193495"/>
            <a:ext cx="1625622" cy="1625622"/>
          </a:xfrm>
          <a:prstGeom prst="rect">
            <a:avLst/>
          </a:prstGeom>
        </p:spPr>
      </p:pic>
      <p:pic>
        <p:nvPicPr>
          <p:cNvPr id="9" name="Picture 8" descr="Icon&#10;&#10;Description automatically generated">
            <a:extLst>
              <a:ext uri="{FF2B5EF4-FFF2-40B4-BE49-F238E27FC236}">
                <a16:creationId xmlns:a16="http://schemas.microsoft.com/office/drawing/2014/main" id="{925E6152-71FA-40D4-A02E-A39E8C379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644" y="1224043"/>
            <a:ext cx="1625622" cy="1625622"/>
          </a:xfrm>
          <a:prstGeom prst="rect">
            <a:avLst/>
          </a:prstGeom>
        </p:spPr>
      </p:pic>
      <p:pic>
        <p:nvPicPr>
          <p:cNvPr id="11" name="Picture 10" descr="Icon&#10;&#10;Description automatically generated">
            <a:extLst>
              <a:ext uri="{FF2B5EF4-FFF2-40B4-BE49-F238E27FC236}">
                <a16:creationId xmlns:a16="http://schemas.microsoft.com/office/drawing/2014/main" id="{59AA2E3D-78D6-477B-977A-4629A975B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956" y="1203766"/>
            <a:ext cx="1625622" cy="1625622"/>
          </a:xfrm>
          <a:prstGeom prst="rect">
            <a:avLst/>
          </a:prstGeom>
        </p:spPr>
      </p:pic>
      <p:pic>
        <p:nvPicPr>
          <p:cNvPr id="13" name="Picture 12" descr="Icon&#10;&#10;Description automatically generated">
            <a:extLst>
              <a:ext uri="{FF2B5EF4-FFF2-40B4-BE49-F238E27FC236}">
                <a16:creationId xmlns:a16="http://schemas.microsoft.com/office/drawing/2014/main" id="{4DDF8BFD-EB55-46CC-AC70-46616EA80A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268" y="1244587"/>
            <a:ext cx="1625622" cy="1625622"/>
          </a:xfrm>
          <a:prstGeom prst="rect">
            <a:avLst/>
          </a:prstGeom>
        </p:spPr>
      </p:pic>
      <p:pic>
        <p:nvPicPr>
          <p:cNvPr id="15" name="Picture 14" descr="Icon&#10;&#10;Description automatically generated">
            <a:extLst>
              <a:ext uri="{FF2B5EF4-FFF2-40B4-BE49-F238E27FC236}">
                <a16:creationId xmlns:a16="http://schemas.microsoft.com/office/drawing/2014/main" id="{D0D4A497-9B1E-4241-90D1-FFC03726E8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9772" y="1246428"/>
            <a:ext cx="1625622" cy="1625622"/>
          </a:xfrm>
          <a:prstGeom prst="rect">
            <a:avLst/>
          </a:prstGeom>
        </p:spPr>
      </p:pic>
      <p:sp>
        <p:nvSpPr>
          <p:cNvPr id="16" name="Rectangle: Rounded Corners 15">
            <a:extLst>
              <a:ext uri="{FF2B5EF4-FFF2-40B4-BE49-F238E27FC236}">
                <a16:creationId xmlns:a16="http://schemas.microsoft.com/office/drawing/2014/main" id="{9BE06D45-68F1-4E73-A3DA-60A27945AD46}"/>
              </a:ext>
            </a:extLst>
          </p:cNvPr>
          <p:cNvSpPr/>
          <p:nvPr/>
        </p:nvSpPr>
        <p:spPr>
          <a:xfrm>
            <a:off x="299357" y="2804896"/>
            <a:ext cx="11593286" cy="185691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2FB928C-A4E8-4C66-B64F-4AB70C0321B2}"/>
              </a:ext>
            </a:extLst>
          </p:cNvPr>
          <p:cNvSpPr>
            <a:spLocks noGrp="1"/>
          </p:cNvSpPr>
          <p:nvPr>
            <p:ph type="subTitle" idx="1"/>
          </p:nvPr>
        </p:nvSpPr>
        <p:spPr>
          <a:xfrm>
            <a:off x="409575" y="2882321"/>
            <a:ext cx="11372851" cy="1655762"/>
          </a:xfrm>
        </p:spPr>
        <p:txBody>
          <a:bodyPr>
            <a:normAutofit lnSpcReduction="10000"/>
          </a:bodyPr>
          <a:lstStyle/>
          <a:p>
            <a:pPr>
              <a:lnSpc>
                <a:spcPct val="150000"/>
              </a:lnSpc>
            </a:pPr>
            <a:r>
              <a:rPr lang="en-US" sz="1800" b="0" dirty="0">
                <a:solidFill>
                  <a:schemeClr val="bg1"/>
                </a:solidFill>
                <a:latin typeface="+mn-lt"/>
              </a:rPr>
              <a:t>Contact Children’s Funding Project at </a:t>
            </a:r>
            <a:r>
              <a:rPr lang="en-US" sz="1800" b="1" dirty="0">
                <a:solidFill>
                  <a:schemeClr val="bg1"/>
                </a:solidFill>
                <a:latin typeface="+mn-lt"/>
              </a:rPr>
              <a:t>childrensfundingproject.org/contact-us</a:t>
            </a:r>
            <a:br>
              <a:rPr lang="en-US" sz="1800" b="0" dirty="0">
                <a:solidFill>
                  <a:schemeClr val="bg1"/>
                </a:solidFill>
                <a:latin typeface="+mn-lt"/>
              </a:rPr>
            </a:br>
            <a:r>
              <a:rPr lang="en-US" sz="1800" b="0" dirty="0">
                <a:solidFill>
                  <a:schemeClr val="bg1"/>
                </a:solidFill>
                <a:latin typeface="+mn-lt"/>
              </a:rPr>
              <a:t>to find out how we can help your community develop a strategic plan for funding</a:t>
            </a:r>
            <a:br>
              <a:rPr lang="en-US" sz="1800" b="0" dirty="0">
                <a:solidFill>
                  <a:schemeClr val="bg1"/>
                </a:solidFill>
                <a:latin typeface="+mn-lt"/>
              </a:rPr>
            </a:br>
            <a:r>
              <a:rPr lang="en-US" sz="1800" b="0" dirty="0">
                <a:solidFill>
                  <a:schemeClr val="bg1"/>
                </a:solidFill>
                <a:latin typeface="+mn-lt"/>
              </a:rPr>
              <a:t>children and youth services. Be sure to join our mailing list to receive priority access to</a:t>
            </a:r>
            <a:br>
              <a:rPr lang="en-US" sz="1800" b="0" dirty="0">
                <a:solidFill>
                  <a:schemeClr val="bg1"/>
                </a:solidFill>
                <a:latin typeface="+mn-lt"/>
              </a:rPr>
            </a:br>
            <a:r>
              <a:rPr lang="en-US" sz="1800" b="0" dirty="0">
                <a:solidFill>
                  <a:schemeClr val="bg1"/>
                </a:solidFill>
                <a:latin typeface="+mn-lt"/>
              </a:rPr>
              <a:t>new tools and resources.</a:t>
            </a:r>
            <a:endParaRPr lang="en-US" sz="1800" dirty="0">
              <a:solidFill>
                <a:schemeClr val="bg1"/>
              </a:solidFill>
            </a:endParaRPr>
          </a:p>
        </p:txBody>
      </p:sp>
      <p:pic>
        <p:nvPicPr>
          <p:cNvPr id="20" name="Picture 19" descr="Logo&#10;&#10;Description automatically generated">
            <a:extLst>
              <a:ext uri="{FF2B5EF4-FFF2-40B4-BE49-F238E27FC236}">
                <a16:creationId xmlns:a16="http://schemas.microsoft.com/office/drawing/2014/main" id="{540A3E4F-2A94-49E3-9C1E-435928D091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4493" y="4901901"/>
            <a:ext cx="4563015" cy="1525207"/>
          </a:xfrm>
          <a:prstGeom prst="rect">
            <a:avLst/>
          </a:prstGeom>
        </p:spPr>
      </p:pic>
    </p:spTree>
    <p:extLst>
      <p:ext uri="{BB962C8B-B14F-4D97-AF65-F5344CB8AC3E}">
        <p14:creationId xmlns:p14="http://schemas.microsoft.com/office/powerpoint/2010/main" val="286669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DD5B1-0621-4EE8-897E-4E9608D6C9A1}"/>
              </a:ext>
            </a:extLst>
          </p:cNvPr>
          <p:cNvSpPr>
            <a:spLocks noGrp="1"/>
          </p:cNvSpPr>
          <p:nvPr>
            <p:ph type="title"/>
          </p:nvPr>
        </p:nvSpPr>
        <p:spPr>
          <a:xfrm>
            <a:off x="838200" y="365126"/>
            <a:ext cx="10515600" cy="961482"/>
          </a:xfrm>
        </p:spPr>
        <p:txBody>
          <a:bodyPr>
            <a:noAutofit/>
          </a:bodyPr>
          <a:lstStyle/>
          <a:p>
            <a:r>
              <a:rPr lang="en-US" sz="2800" dirty="0"/>
              <a:t>Voters say giving children a strong start in life is as important to them as strengthening the economy.</a:t>
            </a:r>
          </a:p>
        </p:txBody>
      </p:sp>
      <p:graphicFrame>
        <p:nvGraphicFramePr>
          <p:cNvPr id="9" name="Content Placeholder 8">
            <a:extLst>
              <a:ext uri="{FF2B5EF4-FFF2-40B4-BE49-F238E27FC236}">
                <a16:creationId xmlns:a16="http://schemas.microsoft.com/office/drawing/2014/main" id="{0F667A8C-4EA7-4974-A726-9F7E2BE6512A}"/>
              </a:ext>
            </a:extLst>
          </p:cNvPr>
          <p:cNvGraphicFramePr>
            <a:graphicFrameLocks noGrp="1"/>
          </p:cNvGraphicFramePr>
          <p:nvPr>
            <p:ph idx="1"/>
            <p:extLst>
              <p:ext uri="{D42A27DB-BD31-4B8C-83A1-F6EECF244321}">
                <p14:modId xmlns:p14="http://schemas.microsoft.com/office/powerpoint/2010/main" val="2455773621"/>
              </p:ext>
            </p:extLst>
          </p:nvPr>
        </p:nvGraphicFramePr>
        <p:xfrm>
          <a:off x="116721" y="1326607"/>
          <a:ext cx="3799643" cy="32459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54A906B-6E96-47FB-8CA6-3E772F9A0AA3}"/>
              </a:ext>
            </a:extLst>
          </p:cNvPr>
          <p:cNvSpPr txBox="1"/>
          <p:nvPr/>
        </p:nvSpPr>
        <p:spPr>
          <a:xfrm>
            <a:off x="3286408" y="5896401"/>
            <a:ext cx="8632721" cy="830997"/>
          </a:xfrm>
          <a:prstGeom prst="rect">
            <a:avLst/>
          </a:prstGeom>
          <a:noFill/>
        </p:spPr>
        <p:txBody>
          <a:bodyPr wrap="square" rtlCol="0">
            <a:spAutoFit/>
          </a:bodyPr>
          <a:lstStyle/>
          <a:p>
            <a:r>
              <a:rPr lang="en-US" sz="1200" b="1" dirty="0">
                <a:effectLst/>
                <a:latin typeface="Calibri" panose="020F0502020204030204" pitchFamily="34" charset="0"/>
                <a:ea typeface="Yu Gothic" panose="020B0400000000000000" pitchFamily="34" charset="-128"/>
              </a:rPr>
              <a:t>Source: </a:t>
            </a:r>
            <a:r>
              <a:rPr lang="en-US" sz="1200" dirty="0">
                <a:effectLst/>
                <a:latin typeface="Calibri" panose="020F0502020204030204" pitchFamily="34" charset="0"/>
                <a:ea typeface="Yu Gothic" panose="020B0400000000000000" pitchFamily="34" charset="-128"/>
              </a:rPr>
              <a:t>Children’s Funding Accelerator, </a:t>
            </a:r>
            <a:r>
              <a:rPr lang="en-US" sz="1200" i="1" dirty="0">
                <a:effectLst/>
                <a:latin typeface="Calibri" panose="020F0502020204030204" pitchFamily="34" charset="0"/>
                <a:ea typeface="Yu Gothic" panose="020B0400000000000000" pitchFamily="34" charset="-128"/>
              </a:rPr>
              <a:t>National Voter Support for Funding Children’s Services</a:t>
            </a:r>
            <a:r>
              <a:rPr lang="en-US" sz="1200" dirty="0">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rgbClr val="0000FF"/>
                </a:solidFill>
                <a:effectLst/>
                <a:latin typeface="Calibri" panose="020F0502020204030204" pitchFamily="34" charset="0"/>
                <a:ea typeface="Yu Gothic" panose="020B0400000000000000" pitchFamily="34" charset="-128"/>
                <a:hlinkClick r:id="rId3"/>
              </a:rPr>
              <a:t>childrensfundingproject.org</a:t>
            </a:r>
            <a:endParaRPr lang="en-US" sz="1200" dirty="0">
              <a:effectLst/>
              <a:latin typeface="Calibri" panose="020F0502020204030204" pitchFamily="34" charset="0"/>
              <a:ea typeface="Yu Gothic" panose="020B0400000000000000" pitchFamily="34" charset="-128"/>
            </a:endParaRPr>
          </a:p>
        </p:txBody>
      </p:sp>
      <p:grpSp>
        <p:nvGrpSpPr>
          <p:cNvPr id="12" name="Group 11">
            <a:extLst>
              <a:ext uri="{FF2B5EF4-FFF2-40B4-BE49-F238E27FC236}">
                <a16:creationId xmlns:a16="http://schemas.microsoft.com/office/drawing/2014/main" id="{724CB2D1-0344-4C59-9186-802AD0A05DD5}"/>
              </a:ext>
            </a:extLst>
          </p:cNvPr>
          <p:cNvGrpSpPr/>
          <p:nvPr/>
        </p:nvGrpSpPr>
        <p:grpSpPr>
          <a:xfrm>
            <a:off x="2343415" y="3429000"/>
            <a:ext cx="961483" cy="961483"/>
            <a:chOff x="3065016" y="3791516"/>
            <a:chExt cx="1121789" cy="1121789"/>
          </a:xfrm>
        </p:grpSpPr>
        <p:sp>
          <p:nvSpPr>
            <p:cNvPr id="10" name="Oval 9">
              <a:extLst>
                <a:ext uri="{FF2B5EF4-FFF2-40B4-BE49-F238E27FC236}">
                  <a16:creationId xmlns:a16="http://schemas.microsoft.com/office/drawing/2014/main" id="{AE468A85-E9C6-4450-9F45-AF07F3AA044E}"/>
                </a:ext>
              </a:extLst>
            </p:cNvPr>
            <p:cNvSpPr/>
            <p:nvPr/>
          </p:nvSpPr>
          <p:spPr>
            <a:xfrm>
              <a:off x="3065016" y="3791516"/>
              <a:ext cx="1121789" cy="1121789"/>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95430C-BD9C-4766-8D44-E5D34437A8B9}"/>
                </a:ext>
              </a:extLst>
            </p:cNvPr>
            <p:cNvSpPr txBox="1"/>
            <p:nvPr/>
          </p:nvSpPr>
          <p:spPr>
            <a:xfrm>
              <a:off x="3065016" y="4090800"/>
              <a:ext cx="1121789" cy="538637"/>
            </a:xfrm>
            <a:prstGeom prst="rect">
              <a:avLst/>
            </a:prstGeom>
            <a:noFill/>
          </p:spPr>
          <p:txBody>
            <a:bodyPr wrap="square" rtlCol="0">
              <a:spAutoFit/>
            </a:bodyPr>
            <a:lstStyle/>
            <a:p>
              <a:pPr algn="ctr"/>
              <a:r>
                <a:rPr lang="en-US" sz="2400" dirty="0">
                  <a:solidFill>
                    <a:schemeClr val="bg1"/>
                  </a:solidFill>
                  <a:latin typeface="+mj-lt"/>
                </a:rPr>
                <a:t>82%</a:t>
              </a:r>
            </a:p>
          </p:txBody>
        </p:sp>
      </p:grpSp>
      <p:sp>
        <p:nvSpPr>
          <p:cNvPr id="14" name="TextBox 13">
            <a:extLst>
              <a:ext uri="{FF2B5EF4-FFF2-40B4-BE49-F238E27FC236}">
                <a16:creationId xmlns:a16="http://schemas.microsoft.com/office/drawing/2014/main" id="{811145D2-5E49-48E6-AD01-34C4807A8C9B}"/>
              </a:ext>
            </a:extLst>
          </p:cNvPr>
          <p:cNvSpPr txBox="1"/>
          <p:nvPr/>
        </p:nvSpPr>
        <p:spPr>
          <a:xfrm>
            <a:off x="547571" y="4447473"/>
            <a:ext cx="3064322" cy="646331"/>
          </a:xfrm>
          <a:prstGeom prst="rect">
            <a:avLst/>
          </a:prstGeom>
          <a:noFill/>
        </p:spPr>
        <p:txBody>
          <a:bodyPr wrap="square">
            <a:spAutoFit/>
          </a:bodyPr>
          <a:lstStyle/>
          <a:p>
            <a:pPr algn="ctr"/>
            <a:r>
              <a:rPr lang="en-US" sz="1800" b="1" i="0" u="none" strike="noStrike" baseline="0" dirty="0">
                <a:latin typeface="SofiaPro-Light" panose="00000400000000000000" pitchFamily="50" charset="0"/>
              </a:rPr>
              <a:t>Giving children a strong start in life</a:t>
            </a:r>
            <a:endParaRPr lang="en-US" b="1" dirty="0"/>
          </a:p>
        </p:txBody>
      </p:sp>
      <p:cxnSp>
        <p:nvCxnSpPr>
          <p:cNvPr id="16" name="Straight Connector 15">
            <a:extLst>
              <a:ext uri="{FF2B5EF4-FFF2-40B4-BE49-F238E27FC236}">
                <a16:creationId xmlns:a16="http://schemas.microsoft.com/office/drawing/2014/main" id="{268FA2CD-39B8-42BF-8154-9B38D2C6F7C5}"/>
              </a:ext>
            </a:extLst>
          </p:cNvPr>
          <p:cNvCxnSpPr>
            <a:cxnSpLocks/>
          </p:cNvCxnSpPr>
          <p:nvPr/>
        </p:nvCxnSpPr>
        <p:spPr>
          <a:xfrm>
            <a:off x="923277" y="1326607"/>
            <a:ext cx="9616816" cy="0"/>
          </a:xfrm>
          <a:prstGeom prst="line">
            <a:avLst/>
          </a:prstGeom>
          <a:ln w="57150">
            <a:solidFill>
              <a:srgbClr val="BE5427"/>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2C23F1B-AF62-4C5E-853E-AE2E203AAC33}"/>
              </a:ext>
            </a:extLst>
          </p:cNvPr>
          <p:cNvGrpSpPr/>
          <p:nvPr/>
        </p:nvGrpSpPr>
        <p:grpSpPr>
          <a:xfrm>
            <a:off x="2108031" y="5345821"/>
            <a:ext cx="8347352" cy="369332"/>
            <a:chOff x="656948" y="5271642"/>
            <a:chExt cx="8347352" cy="369332"/>
          </a:xfrm>
        </p:grpSpPr>
        <p:sp>
          <p:nvSpPr>
            <p:cNvPr id="17" name="Rectangle: Rounded Corners 16">
              <a:extLst>
                <a:ext uri="{FF2B5EF4-FFF2-40B4-BE49-F238E27FC236}">
                  <a16:creationId xmlns:a16="http://schemas.microsoft.com/office/drawing/2014/main" id="{59080E9F-5AEA-475B-B59D-F3C2B8632D61}"/>
                </a:ext>
              </a:extLst>
            </p:cNvPr>
            <p:cNvSpPr/>
            <p:nvPr/>
          </p:nvSpPr>
          <p:spPr>
            <a:xfrm>
              <a:off x="656948" y="5271642"/>
              <a:ext cx="8347352" cy="369332"/>
            </a:xfrm>
            <a:prstGeom prst="roundRect">
              <a:avLst>
                <a:gd name="adj" fmla="val 5000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3ECBA0-EEDB-49DB-AB42-C178CE5506A7}"/>
                </a:ext>
              </a:extLst>
            </p:cNvPr>
            <p:cNvSpPr/>
            <p:nvPr/>
          </p:nvSpPr>
          <p:spPr>
            <a:xfrm>
              <a:off x="923277" y="5349621"/>
              <a:ext cx="213373" cy="213373"/>
            </a:xfrm>
            <a:prstGeom prst="ellipse">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666E6C-3F77-4EFF-BE8A-8680CE9B0660}"/>
                </a:ext>
              </a:extLst>
            </p:cNvPr>
            <p:cNvSpPr/>
            <p:nvPr/>
          </p:nvSpPr>
          <p:spPr>
            <a:xfrm>
              <a:off x="1099813" y="5349620"/>
              <a:ext cx="213373" cy="213373"/>
            </a:xfrm>
            <a:prstGeom prst="ellipse">
              <a:avLst/>
            </a:prstGeom>
            <a:solidFill>
              <a:srgbClr val="799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85C694-C6C8-4FF8-A01A-350D94A7195B}"/>
                </a:ext>
              </a:extLst>
            </p:cNvPr>
            <p:cNvSpPr txBox="1"/>
            <p:nvPr/>
          </p:nvSpPr>
          <p:spPr>
            <a:xfrm>
              <a:off x="1332236" y="5296239"/>
              <a:ext cx="2407914" cy="307777"/>
            </a:xfrm>
            <a:prstGeom prst="rect">
              <a:avLst/>
            </a:prstGeom>
            <a:noFill/>
          </p:spPr>
          <p:txBody>
            <a:bodyPr wrap="square">
              <a:spAutoFit/>
            </a:bodyPr>
            <a:lstStyle/>
            <a:p>
              <a:r>
                <a:rPr lang="en-US" sz="1400" b="0" i="0" u="none" strike="noStrike" baseline="0" dirty="0">
                  <a:latin typeface="SofiaPro-Light" panose="00000400000000000000" pitchFamily="50" charset="0"/>
                </a:rPr>
                <a:t>extremely/very important</a:t>
              </a:r>
              <a:endParaRPr lang="en-US" sz="1400" dirty="0"/>
            </a:p>
          </p:txBody>
        </p:sp>
        <p:sp>
          <p:nvSpPr>
            <p:cNvPr id="22" name="Oval 21">
              <a:extLst>
                <a:ext uri="{FF2B5EF4-FFF2-40B4-BE49-F238E27FC236}">
                  <a16:creationId xmlns:a16="http://schemas.microsoft.com/office/drawing/2014/main" id="{5038E242-A0AD-4FAE-AEC2-9F1373956248}"/>
                </a:ext>
              </a:extLst>
            </p:cNvPr>
            <p:cNvSpPr/>
            <p:nvPr/>
          </p:nvSpPr>
          <p:spPr>
            <a:xfrm>
              <a:off x="3802386" y="5349620"/>
              <a:ext cx="213373" cy="213373"/>
            </a:xfrm>
            <a:prstGeom prst="ellipse">
              <a:avLst/>
            </a:prstGeom>
            <a:solidFill>
              <a:srgbClr val="3F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B821839-4A3F-466C-8AE0-905BF9E3589A}"/>
                </a:ext>
              </a:extLst>
            </p:cNvPr>
            <p:cNvSpPr/>
            <p:nvPr/>
          </p:nvSpPr>
          <p:spPr>
            <a:xfrm>
              <a:off x="6293496" y="5336377"/>
              <a:ext cx="213373" cy="213373"/>
            </a:xfrm>
            <a:prstGeom prst="ellipse">
              <a:avLst/>
            </a:prstGeom>
            <a:solidFill>
              <a:srgbClr val="335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BD7B2D5-132F-48E0-AC31-7B9DBB137F20}"/>
                </a:ext>
              </a:extLst>
            </p:cNvPr>
            <p:cNvSpPr txBox="1"/>
            <p:nvPr/>
          </p:nvSpPr>
          <p:spPr>
            <a:xfrm>
              <a:off x="4046260" y="5284342"/>
              <a:ext cx="1916390" cy="307777"/>
            </a:xfrm>
            <a:prstGeom prst="rect">
              <a:avLst/>
            </a:prstGeom>
            <a:noFill/>
          </p:spPr>
          <p:txBody>
            <a:bodyPr wrap="square">
              <a:spAutoFit/>
            </a:bodyPr>
            <a:lstStyle/>
            <a:p>
              <a:r>
                <a:rPr lang="en-US" sz="1400" b="0" i="0" u="none" strike="noStrike" baseline="0" dirty="0">
                  <a:latin typeface="SofiaPro-Light" panose="00000400000000000000" pitchFamily="50" charset="0"/>
                </a:rPr>
                <a:t>somewhat important</a:t>
              </a:r>
              <a:endParaRPr lang="en-US" sz="1400" dirty="0"/>
            </a:p>
          </p:txBody>
        </p:sp>
        <p:sp>
          <p:nvSpPr>
            <p:cNvPr id="25" name="TextBox 24">
              <a:extLst>
                <a:ext uri="{FF2B5EF4-FFF2-40B4-BE49-F238E27FC236}">
                  <a16:creationId xmlns:a16="http://schemas.microsoft.com/office/drawing/2014/main" id="{3E8F32B4-7D61-4E3F-BC2E-4FDF9A0F2A85}"/>
                </a:ext>
              </a:extLst>
            </p:cNvPr>
            <p:cNvSpPr txBox="1"/>
            <p:nvPr/>
          </p:nvSpPr>
          <p:spPr>
            <a:xfrm>
              <a:off x="6529110" y="5277992"/>
              <a:ext cx="2303740" cy="307777"/>
            </a:xfrm>
            <a:prstGeom prst="rect">
              <a:avLst/>
            </a:prstGeom>
            <a:noFill/>
          </p:spPr>
          <p:txBody>
            <a:bodyPr wrap="square">
              <a:spAutoFit/>
            </a:bodyPr>
            <a:lstStyle/>
            <a:p>
              <a:r>
                <a:rPr lang="en-US" sz="1400" b="0" i="0" u="none" strike="noStrike" baseline="0" dirty="0">
                  <a:latin typeface="SofiaPro-Light" panose="00000400000000000000" pitchFamily="50" charset="0"/>
                </a:rPr>
                <a:t>not important/don’t know</a:t>
              </a:r>
              <a:endParaRPr lang="en-US" sz="1400" dirty="0"/>
            </a:p>
          </p:txBody>
        </p:sp>
      </p:grpSp>
      <p:graphicFrame>
        <p:nvGraphicFramePr>
          <p:cNvPr id="27" name="Content Placeholder 8">
            <a:extLst>
              <a:ext uri="{FF2B5EF4-FFF2-40B4-BE49-F238E27FC236}">
                <a16:creationId xmlns:a16="http://schemas.microsoft.com/office/drawing/2014/main" id="{781F6643-7566-4858-A592-B11A59FA7790}"/>
              </a:ext>
            </a:extLst>
          </p:cNvPr>
          <p:cNvGraphicFramePr>
            <a:graphicFrameLocks/>
          </p:cNvGraphicFramePr>
          <p:nvPr>
            <p:extLst>
              <p:ext uri="{D42A27DB-BD31-4B8C-83A1-F6EECF244321}">
                <p14:modId xmlns:p14="http://schemas.microsoft.com/office/powerpoint/2010/main" val="1157426399"/>
              </p:ext>
            </p:extLst>
          </p:nvPr>
        </p:nvGraphicFramePr>
        <p:xfrm>
          <a:off x="4172705" y="1326607"/>
          <a:ext cx="3799643" cy="3245996"/>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Group 27">
            <a:extLst>
              <a:ext uri="{FF2B5EF4-FFF2-40B4-BE49-F238E27FC236}">
                <a16:creationId xmlns:a16="http://schemas.microsoft.com/office/drawing/2014/main" id="{BE502FEC-77A4-4628-B834-319C42F748F5}"/>
              </a:ext>
            </a:extLst>
          </p:cNvPr>
          <p:cNvGrpSpPr/>
          <p:nvPr/>
        </p:nvGrpSpPr>
        <p:grpSpPr>
          <a:xfrm>
            <a:off x="6399399" y="3429000"/>
            <a:ext cx="961483" cy="961483"/>
            <a:chOff x="3065016" y="3791516"/>
            <a:chExt cx="1121789" cy="1121789"/>
          </a:xfrm>
        </p:grpSpPr>
        <p:sp>
          <p:nvSpPr>
            <p:cNvPr id="29" name="Oval 28">
              <a:extLst>
                <a:ext uri="{FF2B5EF4-FFF2-40B4-BE49-F238E27FC236}">
                  <a16:creationId xmlns:a16="http://schemas.microsoft.com/office/drawing/2014/main" id="{90E5267C-E3B4-4A3B-A08B-CD8A38470D63}"/>
                </a:ext>
              </a:extLst>
            </p:cNvPr>
            <p:cNvSpPr/>
            <p:nvPr/>
          </p:nvSpPr>
          <p:spPr>
            <a:xfrm>
              <a:off x="3065016" y="3791516"/>
              <a:ext cx="1121789" cy="112178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86899A25-5DF9-45FC-959A-0DAF6D3483EE}"/>
                </a:ext>
              </a:extLst>
            </p:cNvPr>
            <p:cNvSpPr txBox="1"/>
            <p:nvPr/>
          </p:nvSpPr>
          <p:spPr>
            <a:xfrm>
              <a:off x="3065016" y="4090800"/>
              <a:ext cx="1121789" cy="538637"/>
            </a:xfrm>
            <a:prstGeom prst="rect">
              <a:avLst/>
            </a:prstGeom>
            <a:noFill/>
          </p:spPr>
          <p:txBody>
            <a:bodyPr wrap="square" rtlCol="0">
              <a:spAutoFit/>
            </a:bodyPr>
            <a:lstStyle/>
            <a:p>
              <a:pPr algn="ctr"/>
              <a:r>
                <a:rPr lang="en-US" sz="2400" dirty="0">
                  <a:solidFill>
                    <a:schemeClr val="bg1"/>
                  </a:solidFill>
                  <a:latin typeface="+mj-lt"/>
                </a:rPr>
                <a:t>83%</a:t>
              </a:r>
            </a:p>
          </p:txBody>
        </p:sp>
      </p:grpSp>
      <p:sp>
        <p:nvSpPr>
          <p:cNvPr id="31" name="TextBox 30">
            <a:extLst>
              <a:ext uri="{FF2B5EF4-FFF2-40B4-BE49-F238E27FC236}">
                <a16:creationId xmlns:a16="http://schemas.microsoft.com/office/drawing/2014/main" id="{E6F43549-0B59-4B34-91A0-A83EEFBE22E7}"/>
              </a:ext>
            </a:extLst>
          </p:cNvPr>
          <p:cNvSpPr txBox="1"/>
          <p:nvPr/>
        </p:nvSpPr>
        <p:spPr>
          <a:xfrm>
            <a:off x="4469421" y="4447474"/>
            <a:ext cx="3253158" cy="369332"/>
          </a:xfrm>
          <a:prstGeom prst="rect">
            <a:avLst/>
          </a:prstGeom>
          <a:noFill/>
        </p:spPr>
        <p:txBody>
          <a:bodyPr wrap="square">
            <a:spAutoFit/>
          </a:bodyPr>
          <a:lstStyle/>
          <a:p>
            <a:pPr algn="ctr"/>
            <a:r>
              <a:rPr lang="en-US" sz="1800" b="1" i="0" u="none" strike="noStrike" baseline="0" dirty="0">
                <a:latin typeface="SofiaPro-Light" panose="00000400000000000000" pitchFamily="50" charset="0"/>
              </a:rPr>
              <a:t>Strengthening the economy</a:t>
            </a:r>
            <a:endParaRPr lang="en-US" b="1" dirty="0"/>
          </a:p>
        </p:txBody>
      </p:sp>
      <p:graphicFrame>
        <p:nvGraphicFramePr>
          <p:cNvPr id="32" name="Content Placeholder 8">
            <a:extLst>
              <a:ext uri="{FF2B5EF4-FFF2-40B4-BE49-F238E27FC236}">
                <a16:creationId xmlns:a16="http://schemas.microsoft.com/office/drawing/2014/main" id="{8EB3EE35-3A36-4B24-B2FD-7F9EE58C447B}"/>
              </a:ext>
            </a:extLst>
          </p:cNvPr>
          <p:cNvGraphicFramePr>
            <a:graphicFrameLocks/>
          </p:cNvGraphicFramePr>
          <p:nvPr>
            <p:extLst>
              <p:ext uri="{D42A27DB-BD31-4B8C-83A1-F6EECF244321}">
                <p14:modId xmlns:p14="http://schemas.microsoft.com/office/powerpoint/2010/main" val="3340544910"/>
              </p:ext>
            </p:extLst>
          </p:nvPr>
        </p:nvGraphicFramePr>
        <p:xfrm>
          <a:off x="8228689" y="1332958"/>
          <a:ext cx="3799643" cy="3245996"/>
        </p:xfrm>
        <a:graphic>
          <a:graphicData uri="http://schemas.openxmlformats.org/drawingml/2006/chart">
            <c:chart xmlns:c="http://schemas.openxmlformats.org/drawingml/2006/chart" xmlns:r="http://schemas.openxmlformats.org/officeDocument/2006/relationships" r:id="rId5"/>
          </a:graphicData>
        </a:graphic>
      </p:graphicFrame>
      <p:grpSp>
        <p:nvGrpSpPr>
          <p:cNvPr id="33" name="Group 32">
            <a:extLst>
              <a:ext uri="{FF2B5EF4-FFF2-40B4-BE49-F238E27FC236}">
                <a16:creationId xmlns:a16="http://schemas.microsoft.com/office/drawing/2014/main" id="{08CC0F4E-3F8F-44F5-A247-E57E5830F919}"/>
              </a:ext>
            </a:extLst>
          </p:cNvPr>
          <p:cNvGrpSpPr/>
          <p:nvPr/>
        </p:nvGrpSpPr>
        <p:grpSpPr>
          <a:xfrm>
            <a:off x="10455383" y="3435351"/>
            <a:ext cx="961483" cy="961483"/>
            <a:chOff x="3065016" y="3791516"/>
            <a:chExt cx="1121789" cy="1121789"/>
          </a:xfrm>
        </p:grpSpPr>
        <p:sp>
          <p:nvSpPr>
            <p:cNvPr id="34" name="Oval 33">
              <a:extLst>
                <a:ext uri="{FF2B5EF4-FFF2-40B4-BE49-F238E27FC236}">
                  <a16:creationId xmlns:a16="http://schemas.microsoft.com/office/drawing/2014/main" id="{D037B823-E637-41FF-9CF0-3712DDA63BBA}"/>
                </a:ext>
              </a:extLst>
            </p:cNvPr>
            <p:cNvSpPr/>
            <p:nvPr/>
          </p:nvSpPr>
          <p:spPr>
            <a:xfrm>
              <a:off x="3065016" y="3791516"/>
              <a:ext cx="1121789" cy="112178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E3A9777-E1AD-4C5D-B069-9D1D714615A9}"/>
                </a:ext>
              </a:extLst>
            </p:cNvPr>
            <p:cNvSpPr txBox="1"/>
            <p:nvPr/>
          </p:nvSpPr>
          <p:spPr>
            <a:xfrm>
              <a:off x="3065016" y="4090800"/>
              <a:ext cx="1121789" cy="538637"/>
            </a:xfrm>
            <a:prstGeom prst="rect">
              <a:avLst/>
            </a:prstGeom>
            <a:noFill/>
          </p:spPr>
          <p:txBody>
            <a:bodyPr wrap="square" rtlCol="0">
              <a:spAutoFit/>
            </a:bodyPr>
            <a:lstStyle/>
            <a:p>
              <a:pPr algn="ctr"/>
              <a:r>
                <a:rPr lang="en-US" sz="2400" dirty="0">
                  <a:solidFill>
                    <a:schemeClr val="bg1"/>
                  </a:solidFill>
                  <a:latin typeface="+mj-lt"/>
                </a:rPr>
                <a:t>63%</a:t>
              </a:r>
            </a:p>
          </p:txBody>
        </p:sp>
      </p:grpSp>
      <p:sp>
        <p:nvSpPr>
          <p:cNvPr id="36" name="TextBox 35">
            <a:extLst>
              <a:ext uri="{FF2B5EF4-FFF2-40B4-BE49-F238E27FC236}">
                <a16:creationId xmlns:a16="http://schemas.microsoft.com/office/drawing/2014/main" id="{B3169DDA-A18D-4DA4-8CD7-8E170217541F}"/>
              </a:ext>
            </a:extLst>
          </p:cNvPr>
          <p:cNvSpPr txBox="1"/>
          <p:nvPr/>
        </p:nvSpPr>
        <p:spPr>
          <a:xfrm>
            <a:off x="8337342" y="4436036"/>
            <a:ext cx="3582336" cy="646331"/>
          </a:xfrm>
          <a:prstGeom prst="rect">
            <a:avLst/>
          </a:prstGeom>
          <a:noFill/>
        </p:spPr>
        <p:txBody>
          <a:bodyPr wrap="square">
            <a:spAutoFit/>
          </a:bodyPr>
          <a:lstStyle/>
          <a:p>
            <a:pPr algn="ctr"/>
            <a:r>
              <a:rPr lang="en-US" sz="1800" b="0" i="0" u="none" strike="noStrike" baseline="0" dirty="0">
                <a:latin typeface="SofiaPro-Light" panose="00000400000000000000" pitchFamily="50" charset="0"/>
              </a:rPr>
              <a:t>Reducing taxes and government</a:t>
            </a:r>
          </a:p>
          <a:p>
            <a:pPr algn="ctr"/>
            <a:r>
              <a:rPr lang="en-US" sz="1800" b="0" i="0" u="none" strike="noStrike" baseline="0" dirty="0">
                <a:latin typeface="SofiaPro-Light" panose="00000400000000000000" pitchFamily="50" charset="0"/>
              </a:rPr>
              <a:t>spending</a:t>
            </a:r>
            <a:endParaRPr lang="en-US" b="1" dirty="0"/>
          </a:p>
        </p:txBody>
      </p:sp>
    </p:spTree>
    <p:extLst>
      <p:ext uri="{BB962C8B-B14F-4D97-AF65-F5344CB8AC3E}">
        <p14:creationId xmlns:p14="http://schemas.microsoft.com/office/powerpoint/2010/main" val="37891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heel(1)">
                                      <p:cBhvr>
                                        <p:cTn id="14" dur="1000"/>
                                        <p:tgtEl>
                                          <p:spTgt spid="2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heel(1)">
                                      <p:cBhvr>
                                        <p:cTn id="21" dur="1000"/>
                                        <p:tgtEl>
                                          <p:spTgt spid="3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7" grpId="0">
        <p:bldAsOne/>
      </p:bldGraphic>
      <p:bldGraphic spid="3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BC91-B0ED-482B-8252-D0F967D6FEAE}"/>
              </a:ext>
            </a:extLst>
          </p:cNvPr>
          <p:cNvSpPr>
            <a:spLocks noGrp="1"/>
          </p:cNvSpPr>
          <p:nvPr>
            <p:ph type="title"/>
          </p:nvPr>
        </p:nvSpPr>
        <p:spPr>
          <a:xfrm>
            <a:off x="838200" y="332469"/>
            <a:ext cx="10515600" cy="1325563"/>
          </a:xfrm>
        </p:spPr>
        <p:txBody>
          <a:bodyPr>
            <a:noAutofit/>
          </a:bodyPr>
          <a:lstStyle/>
          <a:p>
            <a:r>
              <a:rPr lang="en-US" sz="2400" dirty="0"/>
              <a:t>Most voters believe that the additional funding needed for early childhood opportunities in their communities should come from a mix of sources.</a:t>
            </a:r>
          </a:p>
        </p:txBody>
      </p:sp>
      <p:sp>
        <p:nvSpPr>
          <p:cNvPr id="7" name="Rectangle 6">
            <a:extLst>
              <a:ext uri="{FF2B5EF4-FFF2-40B4-BE49-F238E27FC236}">
                <a16:creationId xmlns:a16="http://schemas.microsoft.com/office/drawing/2014/main" id="{C6E4C2C4-244D-442E-8C85-D86875FDEDAB}"/>
              </a:ext>
            </a:extLst>
          </p:cNvPr>
          <p:cNvSpPr/>
          <p:nvPr/>
        </p:nvSpPr>
        <p:spPr>
          <a:xfrm>
            <a:off x="3856155" y="1992911"/>
            <a:ext cx="4457047" cy="576281"/>
          </a:xfrm>
          <a:prstGeom prst="rect">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C1AD66-98FE-489C-AFCE-BC3745421D1E}"/>
              </a:ext>
            </a:extLst>
          </p:cNvPr>
          <p:cNvSpPr>
            <a:spLocks noGrp="1"/>
          </p:cNvSpPr>
          <p:nvPr>
            <p:ph idx="1"/>
          </p:nvPr>
        </p:nvSpPr>
        <p:spPr>
          <a:xfrm>
            <a:off x="4095314" y="2086647"/>
            <a:ext cx="3978729" cy="427718"/>
          </a:xfrm>
        </p:spPr>
        <p:txBody>
          <a:bodyPr>
            <a:normAutofit fontScale="92500" lnSpcReduction="10000"/>
          </a:bodyPr>
          <a:lstStyle/>
          <a:p>
            <a:pPr marL="0" indent="0" algn="ctr">
              <a:buNone/>
            </a:pPr>
            <a:r>
              <a:rPr lang="en-US" b="1" dirty="0"/>
              <a:t>Fewer than 1 in 10</a:t>
            </a:r>
          </a:p>
        </p:txBody>
      </p:sp>
      <p:sp>
        <p:nvSpPr>
          <p:cNvPr id="5" name="TextBox 4">
            <a:extLst>
              <a:ext uri="{FF2B5EF4-FFF2-40B4-BE49-F238E27FC236}">
                <a16:creationId xmlns:a16="http://schemas.microsoft.com/office/drawing/2014/main" id="{DB342286-6C54-4F15-989E-E9619FE5957F}"/>
              </a:ext>
            </a:extLst>
          </p:cNvPr>
          <p:cNvSpPr txBox="1"/>
          <p:nvPr/>
        </p:nvSpPr>
        <p:spPr>
          <a:xfrm>
            <a:off x="1180882" y="4844416"/>
            <a:ext cx="9371293" cy="666849"/>
          </a:xfrm>
          <a:prstGeom prst="rect">
            <a:avLst/>
          </a:prstGeom>
          <a:noFill/>
        </p:spPr>
        <p:txBody>
          <a:bodyPr wrap="square">
            <a:spAutoFit/>
          </a:bodyPr>
          <a:lstStyle/>
          <a:p>
            <a:pPr marR="0" algn="ctr" rtl="0"/>
            <a:r>
              <a:rPr lang="en-US" sz="2800" b="0" i="0" u="none" strike="noStrike" baseline="30000" dirty="0">
                <a:solidFill>
                  <a:schemeClr val="bg1"/>
                </a:solidFill>
              </a:rPr>
              <a:t>voters are “very confident” that federal funding alone will meet all the needs of children and youth in their local community.</a:t>
            </a:r>
          </a:p>
        </p:txBody>
      </p:sp>
      <p:pic>
        <p:nvPicPr>
          <p:cNvPr id="6" name="Picture 5" descr="Icon&#10;&#10;Description automatically generated">
            <a:extLst>
              <a:ext uri="{FF2B5EF4-FFF2-40B4-BE49-F238E27FC236}">
                <a16:creationId xmlns:a16="http://schemas.microsoft.com/office/drawing/2014/main" id="{10932848-2E8F-45D8-A807-65C564E6CD2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301060" y="3024052"/>
            <a:ext cx="1219200" cy="1219200"/>
          </a:xfrm>
          <a:prstGeom prst="rect">
            <a:avLst/>
          </a:prstGeom>
        </p:spPr>
      </p:pic>
      <p:sp>
        <p:nvSpPr>
          <p:cNvPr id="8" name="TextBox 7">
            <a:extLst>
              <a:ext uri="{FF2B5EF4-FFF2-40B4-BE49-F238E27FC236}">
                <a16:creationId xmlns:a16="http://schemas.microsoft.com/office/drawing/2014/main" id="{F491D914-B275-4623-8959-4BEA50186D95}"/>
              </a:ext>
            </a:extLst>
          </p:cNvPr>
          <p:cNvSpPr txBox="1"/>
          <p:nvPr/>
        </p:nvSpPr>
        <p:spPr>
          <a:xfrm>
            <a:off x="3286408" y="5896401"/>
            <a:ext cx="8632721" cy="830997"/>
          </a:xfrm>
          <a:prstGeom prst="rect">
            <a:avLst/>
          </a:prstGeom>
          <a:noFill/>
        </p:spPr>
        <p:txBody>
          <a:bodyPr wrap="square" rtlCol="0">
            <a:spAutoFit/>
          </a:bodyPr>
          <a:lstStyle/>
          <a:p>
            <a:r>
              <a:rPr lang="en-US" sz="1200" b="1" dirty="0">
                <a:solidFill>
                  <a:schemeClr val="bg1"/>
                </a:solidFill>
                <a:effectLst/>
                <a:latin typeface="Calibri" panose="020F0502020204030204" pitchFamily="34" charset="0"/>
                <a:ea typeface="Yu Gothic" panose="020B0400000000000000" pitchFamily="34" charset="-128"/>
              </a:rPr>
              <a:t>Source: </a:t>
            </a:r>
            <a:r>
              <a:rPr lang="en-US" sz="1200" dirty="0">
                <a:solidFill>
                  <a:schemeClr val="bg1"/>
                </a:solidFill>
                <a:effectLst/>
                <a:latin typeface="Calibri" panose="020F0502020204030204" pitchFamily="34" charset="0"/>
                <a:ea typeface="Yu Gothic" panose="020B0400000000000000" pitchFamily="34" charset="-128"/>
              </a:rPr>
              <a:t>Children’s Funding Accelerator, </a:t>
            </a:r>
            <a:r>
              <a:rPr lang="en-US" sz="1200" i="1" dirty="0">
                <a:solidFill>
                  <a:schemeClr val="bg1"/>
                </a:solidFill>
                <a:effectLst/>
                <a:latin typeface="Calibri" panose="020F0502020204030204" pitchFamily="34" charset="0"/>
                <a:ea typeface="Yu Gothic" panose="020B0400000000000000" pitchFamily="34" charset="-128"/>
              </a:rPr>
              <a:t>National Voter Support for Funding Children’s Services</a:t>
            </a:r>
            <a:r>
              <a:rPr lang="en-US" sz="1200" dirty="0">
                <a:solidFill>
                  <a:schemeClr val="bg1"/>
                </a:solidFill>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chemeClr val="bg1"/>
                </a:solidFill>
                <a:effectLst/>
                <a:latin typeface="Calibri" panose="020F0502020204030204" pitchFamily="34" charset="0"/>
                <a:ea typeface="Yu Gothic" panose="020B0400000000000000" pitchFamily="34" charset="-128"/>
                <a:hlinkClick r:id="rId3">
                  <a:extLst>
                    <a:ext uri="{A12FA001-AC4F-418D-AE19-62706E023703}">
                      <ahyp:hlinkClr xmlns:ahyp="http://schemas.microsoft.com/office/drawing/2018/hyperlinkcolor" val="tx"/>
                    </a:ext>
                  </a:extLst>
                </a:hlinkClick>
              </a:rPr>
              <a:t>childrensfundingproject.org</a:t>
            </a:r>
            <a:endParaRPr lang="en-US" sz="1200" dirty="0">
              <a:solidFill>
                <a:schemeClr val="bg1"/>
              </a:solidFill>
              <a:effectLst/>
              <a:latin typeface="Calibri" panose="020F0502020204030204" pitchFamily="34" charset="0"/>
              <a:ea typeface="Yu Gothic" panose="020B0400000000000000" pitchFamily="34" charset="-128"/>
            </a:endParaRPr>
          </a:p>
        </p:txBody>
      </p:sp>
      <p:pic>
        <p:nvPicPr>
          <p:cNvPr id="9" name="Picture 8" descr="Icon&#10;&#10;Description automatically generated">
            <a:extLst>
              <a:ext uri="{FF2B5EF4-FFF2-40B4-BE49-F238E27FC236}">
                <a16:creationId xmlns:a16="http://schemas.microsoft.com/office/drawing/2014/main" id="{CFD9F360-ACA6-4C28-AD4F-D9887A64EDE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235752" y="3024052"/>
            <a:ext cx="1219200" cy="1219200"/>
          </a:xfrm>
          <a:prstGeom prst="rect">
            <a:avLst/>
          </a:prstGeom>
        </p:spPr>
      </p:pic>
      <p:pic>
        <p:nvPicPr>
          <p:cNvPr id="10" name="Picture 9" descr="Icon&#10;&#10;Description automatically generated">
            <a:extLst>
              <a:ext uri="{FF2B5EF4-FFF2-40B4-BE49-F238E27FC236}">
                <a16:creationId xmlns:a16="http://schemas.microsoft.com/office/drawing/2014/main" id="{A1D35C3C-BA9F-4569-9328-D97D767A7936}"/>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170444" y="3024052"/>
            <a:ext cx="1219200" cy="1219200"/>
          </a:xfrm>
          <a:prstGeom prst="rect">
            <a:avLst/>
          </a:prstGeom>
        </p:spPr>
      </p:pic>
      <p:pic>
        <p:nvPicPr>
          <p:cNvPr id="11" name="Picture 10" descr="Icon&#10;&#10;Description automatically generated">
            <a:extLst>
              <a:ext uri="{FF2B5EF4-FFF2-40B4-BE49-F238E27FC236}">
                <a16:creationId xmlns:a16="http://schemas.microsoft.com/office/drawing/2014/main" id="{E5303247-9492-4A85-8AE2-304C666B7E60}"/>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105136" y="3024052"/>
            <a:ext cx="1219200" cy="1219200"/>
          </a:xfrm>
          <a:prstGeom prst="rect">
            <a:avLst/>
          </a:prstGeom>
        </p:spPr>
      </p:pic>
      <p:pic>
        <p:nvPicPr>
          <p:cNvPr id="12" name="Picture 11" descr="Icon&#10;&#10;Description automatically generated">
            <a:extLst>
              <a:ext uri="{FF2B5EF4-FFF2-40B4-BE49-F238E27FC236}">
                <a16:creationId xmlns:a16="http://schemas.microsoft.com/office/drawing/2014/main" id="{0157106A-8AB2-4718-A68B-61EDD383982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039828" y="3024052"/>
            <a:ext cx="1219200" cy="1219200"/>
          </a:xfrm>
          <a:prstGeom prst="rect">
            <a:avLst/>
          </a:prstGeom>
        </p:spPr>
      </p:pic>
      <p:pic>
        <p:nvPicPr>
          <p:cNvPr id="13" name="Picture 12" descr="Icon&#10;&#10;Description automatically generated">
            <a:extLst>
              <a:ext uri="{FF2B5EF4-FFF2-40B4-BE49-F238E27FC236}">
                <a16:creationId xmlns:a16="http://schemas.microsoft.com/office/drawing/2014/main" id="{6693ED88-53D8-4818-A8EE-D9C39953569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974520" y="3024052"/>
            <a:ext cx="1219200" cy="1219200"/>
          </a:xfrm>
          <a:prstGeom prst="rect">
            <a:avLst/>
          </a:prstGeom>
        </p:spPr>
      </p:pic>
      <p:pic>
        <p:nvPicPr>
          <p:cNvPr id="14" name="Picture 13" descr="Icon&#10;&#10;Description automatically generated">
            <a:extLst>
              <a:ext uri="{FF2B5EF4-FFF2-40B4-BE49-F238E27FC236}">
                <a16:creationId xmlns:a16="http://schemas.microsoft.com/office/drawing/2014/main" id="{5A940EAD-D034-4ECF-8C97-3888D52C539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6909212" y="3024052"/>
            <a:ext cx="1219200" cy="1219200"/>
          </a:xfrm>
          <a:prstGeom prst="rect">
            <a:avLst/>
          </a:prstGeom>
        </p:spPr>
      </p:pic>
      <p:pic>
        <p:nvPicPr>
          <p:cNvPr id="15" name="Picture 14" descr="Icon&#10;&#10;Description automatically generated">
            <a:extLst>
              <a:ext uri="{FF2B5EF4-FFF2-40B4-BE49-F238E27FC236}">
                <a16:creationId xmlns:a16="http://schemas.microsoft.com/office/drawing/2014/main" id="{E1F5755D-DE4E-4A54-8085-C94AA232D65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843904" y="3024052"/>
            <a:ext cx="1219200" cy="1219200"/>
          </a:xfrm>
          <a:prstGeom prst="rect">
            <a:avLst/>
          </a:prstGeom>
        </p:spPr>
      </p:pic>
      <p:pic>
        <p:nvPicPr>
          <p:cNvPr id="16" name="Picture 15" descr="Icon&#10;&#10;Description automatically generated">
            <a:extLst>
              <a:ext uri="{FF2B5EF4-FFF2-40B4-BE49-F238E27FC236}">
                <a16:creationId xmlns:a16="http://schemas.microsoft.com/office/drawing/2014/main" id="{26594529-F589-4D42-B5B1-AA54B64E38D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8778596" y="3024052"/>
            <a:ext cx="1219200" cy="1219200"/>
          </a:xfrm>
          <a:prstGeom prst="rect">
            <a:avLst/>
          </a:prstGeom>
        </p:spPr>
      </p:pic>
      <p:grpSp>
        <p:nvGrpSpPr>
          <p:cNvPr id="19" name="Group 18">
            <a:extLst>
              <a:ext uri="{FF2B5EF4-FFF2-40B4-BE49-F238E27FC236}">
                <a16:creationId xmlns:a16="http://schemas.microsoft.com/office/drawing/2014/main" id="{B47E2051-2888-46BE-A47D-7F6C34DA6FB4}"/>
              </a:ext>
            </a:extLst>
          </p:cNvPr>
          <p:cNvGrpSpPr/>
          <p:nvPr/>
        </p:nvGrpSpPr>
        <p:grpSpPr>
          <a:xfrm>
            <a:off x="9704832" y="3024052"/>
            <a:ext cx="1227658" cy="1221104"/>
            <a:chOff x="9704832" y="3024052"/>
            <a:chExt cx="1227658" cy="1221104"/>
          </a:xfrm>
        </p:grpSpPr>
        <p:pic>
          <p:nvPicPr>
            <p:cNvPr id="17" name="Picture 16" descr="Icon&#10;&#10;Description automatically generated">
              <a:extLst>
                <a:ext uri="{FF2B5EF4-FFF2-40B4-BE49-F238E27FC236}">
                  <a16:creationId xmlns:a16="http://schemas.microsoft.com/office/drawing/2014/main" id="{7F34A731-6AC4-4127-99CA-22E745B1BDE0}"/>
                </a:ext>
              </a:extLst>
            </p:cNvPr>
            <p:cNvPicPr>
              <a:picLocks noChangeAspect="1"/>
            </p:cNvPicPr>
            <p:nvPr/>
          </p:nvPicPr>
          <p:blipFill rotWithShape="1">
            <a:blip r:embed="rId2">
              <a:extLst>
                <a:ext uri="{28A0092B-C50C-407E-A947-70E740481C1C}">
                  <a14:useLocalDpi xmlns:a14="http://schemas.microsoft.com/office/drawing/2010/main" val="0"/>
                </a:ext>
              </a:extLst>
            </a:blip>
            <a:srcRect l="49307"/>
            <a:stretch/>
          </p:blipFill>
          <p:spPr>
            <a:xfrm>
              <a:off x="10314432" y="3024052"/>
              <a:ext cx="618058" cy="1219200"/>
            </a:xfrm>
            <a:prstGeom prst="rect">
              <a:avLst/>
            </a:prstGeom>
          </p:spPr>
        </p:pic>
        <p:pic>
          <p:nvPicPr>
            <p:cNvPr id="18" name="Picture 17" descr="Icon&#10;&#10;Description automatically generated">
              <a:extLst>
                <a:ext uri="{FF2B5EF4-FFF2-40B4-BE49-F238E27FC236}">
                  <a16:creationId xmlns:a16="http://schemas.microsoft.com/office/drawing/2014/main" id="{6F52C701-5DD9-44E4-92EB-AE7D07EA5C3B}"/>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704832" y="3025956"/>
              <a:ext cx="1219200" cy="1219200"/>
            </a:xfrm>
            <a:prstGeom prst="rect">
              <a:avLst/>
            </a:prstGeom>
          </p:spPr>
        </p:pic>
      </p:grpSp>
      <p:cxnSp>
        <p:nvCxnSpPr>
          <p:cNvPr id="20" name="Straight Connector 19">
            <a:extLst>
              <a:ext uri="{FF2B5EF4-FFF2-40B4-BE49-F238E27FC236}">
                <a16:creationId xmlns:a16="http://schemas.microsoft.com/office/drawing/2014/main" id="{AFEEBB1D-81E2-4CE7-AB97-22A9553DBDC1}"/>
              </a:ext>
            </a:extLst>
          </p:cNvPr>
          <p:cNvCxnSpPr/>
          <p:nvPr/>
        </p:nvCxnSpPr>
        <p:spPr>
          <a:xfrm>
            <a:off x="979714" y="1658032"/>
            <a:ext cx="4653643" cy="0"/>
          </a:xfrm>
          <a:prstGeom prst="line">
            <a:avLst/>
          </a:prstGeom>
          <a:ln w="57150">
            <a:solidFill>
              <a:srgbClr val="F0F8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9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anim calcmode="lin" valueType="num">
                                      <p:cBhvr>
                                        <p:cTn id="26" dur="250" fill="hold"/>
                                        <p:tgtEl>
                                          <p:spTgt spid="11"/>
                                        </p:tgtEl>
                                        <p:attrNameLst>
                                          <p:attrName>ppt_x</p:attrName>
                                        </p:attrNameLst>
                                      </p:cBhvr>
                                      <p:tavLst>
                                        <p:tav tm="0">
                                          <p:val>
                                            <p:strVal val="#ppt_x"/>
                                          </p:val>
                                        </p:tav>
                                        <p:tav tm="100000">
                                          <p:val>
                                            <p:strVal val="#ppt_x"/>
                                          </p:val>
                                        </p:tav>
                                      </p:tavLst>
                                    </p:anim>
                                    <p:anim calcmode="lin" valueType="num">
                                      <p:cBhvr>
                                        <p:cTn id="27" dur="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anim calcmode="lin" valueType="num">
                                      <p:cBhvr>
                                        <p:cTn id="32" dur="250" fill="hold"/>
                                        <p:tgtEl>
                                          <p:spTgt spid="12"/>
                                        </p:tgtEl>
                                        <p:attrNameLst>
                                          <p:attrName>ppt_x</p:attrName>
                                        </p:attrNameLst>
                                      </p:cBhvr>
                                      <p:tavLst>
                                        <p:tav tm="0">
                                          <p:val>
                                            <p:strVal val="#ppt_x"/>
                                          </p:val>
                                        </p:tav>
                                        <p:tav tm="100000">
                                          <p:val>
                                            <p:strVal val="#ppt_x"/>
                                          </p:val>
                                        </p:tav>
                                      </p:tavLst>
                                    </p:anim>
                                    <p:anim calcmode="lin" valueType="num">
                                      <p:cBhvr>
                                        <p:cTn id="33" dur="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strVal val="#ppt_x"/>
                                          </p:val>
                                        </p:tav>
                                        <p:tav tm="100000">
                                          <p:val>
                                            <p:strVal val="#ppt_x"/>
                                          </p:val>
                                        </p:tav>
                                      </p:tavLst>
                                    </p:anim>
                                    <p:anim calcmode="lin" valueType="num">
                                      <p:cBhvr>
                                        <p:cTn id="39" dur="2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anim calcmode="lin" valueType="num">
                                      <p:cBhvr>
                                        <p:cTn id="50" dur="250" fill="hold"/>
                                        <p:tgtEl>
                                          <p:spTgt spid="15"/>
                                        </p:tgtEl>
                                        <p:attrNameLst>
                                          <p:attrName>ppt_x</p:attrName>
                                        </p:attrNameLst>
                                      </p:cBhvr>
                                      <p:tavLst>
                                        <p:tav tm="0">
                                          <p:val>
                                            <p:strVal val="#ppt_x"/>
                                          </p:val>
                                        </p:tav>
                                        <p:tav tm="100000">
                                          <p:val>
                                            <p:strVal val="#ppt_x"/>
                                          </p:val>
                                        </p:tav>
                                      </p:tavLst>
                                    </p:anim>
                                    <p:anim calcmode="lin" valueType="num">
                                      <p:cBhvr>
                                        <p:cTn id="51" dur="25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anim calcmode="lin" valueType="num">
                                      <p:cBhvr>
                                        <p:cTn id="56" dur="250" fill="hold"/>
                                        <p:tgtEl>
                                          <p:spTgt spid="16"/>
                                        </p:tgtEl>
                                        <p:attrNameLst>
                                          <p:attrName>ppt_x</p:attrName>
                                        </p:attrNameLst>
                                      </p:cBhvr>
                                      <p:tavLst>
                                        <p:tav tm="0">
                                          <p:val>
                                            <p:strVal val="#ppt_x"/>
                                          </p:val>
                                        </p:tav>
                                        <p:tav tm="100000">
                                          <p:val>
                                            <p:strVal val="#ppt_x"/>
                                          </p:val>
                                        </p:tav>
                                      </p:tavLst>
                                    </p:anim>
                                    <p:anim calcmode="lin" valueType="num">
                                      <p:cBhvr>
                                        <p:cTn id="57" dur="25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anim calcmode="lin" valueType="num">
                                      <p:cBhvr>
                                        <p:cTn id="62" dur="250" fill="hold"/>
                                        <p:tgtEl>
                                          <p:spTgt spid="19"/>
                                        </p:tgtEl>
                                        <p:attrNameLst>
                                          <p:attrName>ppt_x</p:attrName>
                                        </p:attrNameLst>
                                      </p:cBhvr>
                                      <p:tavLst>
                                        <p:tav tm="0">
                                          <p:val>
                                            <p:strVal val="#ppt_x"/>
                                          </p:val>
                                        </p:tav>
                                        <p:tav tm="100000">
                                          <p:val>
                                            <p:strVal val="#ppt_x"/>
                                          </p:val>
                                        </p:tav>
                                      </p:tavLst>
                                    </p:anim>
                                    <p:anim calcmode="lin" valueType="num">
                                      <p:cBhvr>
                                        <p:cTn id="63" dur="250" fill="hold"/>
                                        <p:tgtEl>
                                          <p:spTgt spid="19"/>
                                        </p:tgtEl>
                                        <p:attrNameLst>
                                          <p:attrName>ppt_y</p:attrName>
                                        </p:attrNameLst>
                                      </p:cBhvr>
                                      <p:tavLst>
                                        <p:tav tm="0">
                                          <p:val>
                                            <p:strVal val="#ppt_y+.1"/>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anim calcmode="lin" valueType="num">
                                      <p:cBhvr additive="base">
                                        <p:cTn id="6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0-#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44C6C3-D617-4091-8834-C9B1625CC006}"/>
              </a:ext>
            </a:extLst>
          </p:cNvPr>
          <p:cNvSpPr>
            <a:spLocks noGrp="1"/>
          </p:cNvSpPr>
          <p:nvPr>
            <p:ph type="title"/>
          </p:nvPr>
        </p:nvSpPr>
        <p:spPr>
          <a:xfrm>
            <a:off x="838200" y="365125"/>
            <a:ext cx="10515600" cy="1325563"/>
          </a:xfrm>
        </p:spPr>
        <p:txBody>
          <a:bodyPr>
            <a:noAutofit/>
          </a:bodyPr>
          <a:lstStyle/>
          <a:p>
            <a:r>
              <a:rPr lang="en-US" sz="2400" dirty="0"/>
              <a:t>Most voters believe that the additional funding needed for early childhood opportunities in their communities should come from a mix of sources.</a:t>
            </a:r>
          </a:p>
        </p:txBody>
      </p:sp>
      <p:sp>
        <p:nvSpPr>
          <p:cNvPr id="8" name="TextBox 7">
            <a:extLst>
              <a:ext uri="{FF2B5EF4-FFF2-40B4-BE49-F238E27FC236}">
                <a16:creationId xmlns:a16="http://schemas.microsoft.com/office/drawing/2014/main" id="{565AEF81-1550-4461-8B54-983B2B9BA29E}"/>
              </a:ext>
            </a:extLst>
          </p:cNvPr>
          <p:cNvSpPr txBox="1"/>
          <p:nvPr/>
        </p:nvSpPr>
        <p:spPr>
          <a:xfrm>
            <a:off x="3286408" y="5896401"/>
            <a:ext cx="8632721" cy="830997"/>
          </a:xfrm>
          <a:prstGeom prst="rect">
            <a:avLst/>
          </a:prstGeom>
          <a:noFill/>
        </p:spPr>
        <p:txBody>
          <a:bodyPr wrap="square" rtlCol="0">
            <a:spAutoFit/>
          </a:bodyPr>
          <a:lstStyle/>
          <a:p>
            <a:r>
              <a:rPr lang="en-US" sz="1200" b="1" dirty="0">
                <a:solidFill>
                  <a:schemeClr val="bg1"/>
                </a:solidFill>
                <a:effectLst/>
                <a:latin typeface="Calibri" panose="020F0502020204030204" pitchFamily="34" charset="0"/>
                <a:ea typeface="Yu Gothic" panose="020B0400000000000000" pitchFamily="34" charset="-128"/>
              </a:rPr>
              <a:t>Source: </a:t>
            </a:r>
            <a:r>
              <a:rPr lang="en-US" sz="1200" dirty="0">
                <a:solidFill>
                  <a:schemeClr val="bg1"/>
                </a:solidFill>
                <a:effectLst/>
                <a:latin typeface="Calibri" panose="020F0502020204030204" pitchFamily="34" charset="0"/>
                <a:ea typeface="Yu Gothic" panose="020B0400000000000000" pitchFamily="34" charset="-128"/>
              </a:rPr>
              <a:t>Children’s Funding Accelerator, </a:t>
            </a:r>
            <a:r>
              <a:rPr lang="en-US" sz="1200" i="1" dirty="0">
                <a:solidFill>
                  <a:schemeClr val="bg1"/>
                </a:solidFill>
                <a:effectLst/>
                <a:latin typeface="Calibri" panose="020F0502020204030204" pitchFamily="34" charset="0"/>
                <a:ea typeface="Yu Gothic" panose="020B0400000000000000" pitchFamily="34" charset="-128"/>
              </a:rPr>
              <a:t>National Voter Support for Funding Children’s Services</a:t>
            </a:r>
            <a:r>
              <a:rPr lang="en-US" sz="1200" dirty="0">
                <a:solidFill>
                  <a:schemeClr val="bg1"/>
                </a:solidFill>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chemeClr val="bg1"/>
                </a:solidFill>
                <a:effectLst/>
                <a:latin typeface="Calibri" panose="020F0502020204030204" pitchFamily="34" charset="0"/>
                <a:ea typeface="Yu Gothic" panose="020B0400000000000000" pitchFamily="34" charset="-128"/>
                <a:hlinkClick r:id="rId2">
                  <a:extLst>
                    <a:ext uri="{A12FA001-AC4F-418D-AE19-62706E023703}">
                      <ahyp:hlinkClr xmlns:ahyp="http://schemas.microsoft.com/office/drawing/2018/hyperlinkcolor" val="tx"/>
                    </a:ext>
                  </a:extLst>
                </a:hlinkClick>
              </a:rPr>
              <a:t>childrensfundingproject.org</a:t>
            </a:r>
            <a:endParaRPr lang="en-US" sz="1200" dirty="0">
              <a:solidFill>
                <a:schemeClr val="bg1"/>
              </a:solidFill>
              <a:effectLst/>
              <a:latin typeface="Calibri" panose="020F0502020204030204" pitchFamily="34" charset="0"/>
              <a:ea typeface="Yu Gothic" panose="020B0400000000000000" pitchFamily="34" charset="-128"/>
            </a:endParaRPr>
          </a:p>
        </p:txBody>
      </p:sp>
      <p:pic>
        <p:nvPicPr>
          <p:cNvPr id="10" name="Graphic 9">
            <a:extLst>
              <a:ext uri="{FF2B5EF4-FFF2-40B4-BE49-F238E27FC236}">
                <a16:creationId xmlns:a16="http://schemas.microsoft.com/office/drawing/2014/main" id="{3CD0B215-0B0C-4554-965D-5634090CE5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9566" y="3481847"/>
            <a:ext cx="1917181" cy="1763465"/>
          </a:xfrm>
          <a:prstGeom prst="rect">
            <a:avLst/>
          </a:prstGeom>
        </p:spPr>
      </p:pic>
      <p:pic>
        <p:nvPicPr>
          <p:cNvPr id="16" name="Graphic 15">
            <a:extLst>
              <a:ext uri="{FF2B5EF4-FFF2-40B4-BE49-F238E27FC236}">
                <a16:creationId xmlns:a16="http://schemas.microsoft.com/office/drawing/2014/main" id="{DA60BA95-FCAD-4056-869F-7EB74B9463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8410" y="2090738"/>
            <a:ext cx="1197998" cy="1041736"/>
          </a:xfrm>
          <a:prstGeom prst="rect">
            <a:avLst/>
          </a:prstGeom>
        </p:spPr>
      </p:pic>
      <p:grpSp>
        <p:nvGrpSpPr>
          <p:cNvPr id="19" name="Group 18">
            <a:extLst>
              <a:ext uri="{FF2B5EF4-FFF2-40B4-BE49-F238E27FC236}">
                <a16:creationId xmlns:a16="http://schemas.microsoft.com/office/drawing/2014/main" id="{E58BDFDD-8F91-4AF4-A761-30045FF80D4B}"/>
              </a:ext>
            </a:extLst>
          </p:cNvPr>
          <p:cNvGrpSpPr/>
          <p:nvPr/>
        </p:nvGrpSpPr>
        <p:grpSpPr>
          <a:xfrm>
            <a:off x="3893543" y="3302791"/>
            <a:ext cx="1475247" cy="1475247"/>
            <a:chOff x="3065016" y="3791516"/>
            <a:chExt cx="1121789" cy="1121789"/>
          </a:xfrm>
        </p:grpSpPr>
        <p:sp>
          <p:nvSpPr>
            <p:cNvPr id="20" name="Oval 19">
              <a:extLst>
                <a:ext uri="{FF2B5EF4-FFF2-40B4-BE49-F238E27FC236}">
                  <a16:creationId xmlns:a16="http://schemas.microsoft.com/office/drawing/2014/main" id="{711D5E5C-6A3E-411A-B1FF-8024AD650696}"/>
                </a:ext>
              </a:extLst>
            </p:cNvPr>
            <p:cNvSpPr/>
            <p:nvPr/>
          </p:nvSpPr>
          <p:spPr>
            <a:xfrm>
              <a:off x="3065016" y="3791516"/>
              <a:ext cx="1121789" cy="1121789"/>
            </a:xfrm>
            <a:prstGeom prst="ellipse">
              <a:avLst/>
            </a:prstGeom>
            <a:solidFill>
              <a:srgbClr val="9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0975E08-3A2B-4310-99B8-022E2A18DB7B}"/>
                </a:ext>
              </a:extLst>
            </p:cNvPr>
            <p:cNvSpPr txBox="1"/>
            <p:nvPr/>
          </p:nvSpPr>
          <p:spPr>
            <a:xfrm>
              <a:off x="3065016" y="4106673"/>
              <a:ext cx="1121789" cy="491475"/>
            </a:xfrm>
            <a:prstGeom prst="rect">
              <a:avLst/>
            </a:prstGeom>
            <a:noFill/>
          </p:spPr>
          <p:txBody>
            <a:bodyPr wrap="square" rtlCol="0">
              <a:spAutoFit/>
            </a:bodyPr>
            <a:lstStyle/>
            <a:p>
              <a:pPr algn="ctr"/>
              <a:r>
                <a:rPr lang="en-US" sz="3600" dirty="0">
                  <a:solidFill>
                    <a:schemeClr val="bg1"/>
                  </a:solidFill>
                  <a:latin typeface="+mj-lt"/>
                </a:rPr>
                <a:t>60%</a:t>
              </a:r>
            </a:p>
          </p:txBody>
        </p:sp>
      </p:grpSp>
      <p:sp>
        <p:nvSpPr>
          <p:cNvPr id="25" name="TextBox 24">
            <a:extLst>
              <a:ext uri="{FF2B5EF4-FFF2-40B4-BE49-F238E27FC236}">
                <a16:creationId xmlns:a16="http://schemas.microsoft.com/office/drawing/2014/main" id="{CA1BCA22-53AF-4AE9-8D8F-457CE2D814CB}"/>
              </a:ext>
            </a:extLst>
          </p:cNvPr>
          <p:cNvSpPr txBox="1"/>
          <p:nvPr/>
        </p:nvSpPr>
        <p:spPr>
          <a:xfrm>
            <a:off x="5511767" y="3132474"/>
            <a:ext cx="6094638" cy="1815882"/>
          </a:xfrm>
          <a:prstGeom prst="rect">
            <a:avLst/>
          </a:prstGeom>
          <a:noFill/>
        </p:spPr>
        <p:txBody>
          <a:bodyPr wrap="square">
            <a:spAutoFit/>
          </a:bodyPr>
          <a:lstStyle/>
          <a:p>
            <a:r>
              <a:rPr lang="en-US" sz="2800" dirty="0">
                <a:solidFill>
                  <a:schemeClr val="bg1"/>
                </a:solidFill>
              </a:rPr>
              <a:t>of voters think there will be a need for additional </a:t>
            </a:r>
            <a:r>
              <a:rPr lang="en-US" sz="2800" b="1" i="1" dirty="0">
                <a:solidFill>
                  <a:schemeClr val="bg1"/>
                </a:solidFill>
              </a:rPr>
              <a:t>local</a:t>
            </a:r>
            <a:r>
              <a:rPr lang="en-US" sz="2800" dirty="0">
                <a:solidFill>
                  <a:schemeClr val="bg1"/>
                </a:solidFill>
              </a:rPr>
              <a:t> funding for early childhood opportunities.</a:t>
            </a:r>
          </a:p>
        </p:txBody>
      </p:sp>
      <p:cxnSp>
        <p:nvCxnSpPr>
          <p:cNvPr id="26" name="Straight Connector 25">
            <a:extLst>
              <a:ext uri="{FF2B5EF4-FFF2-40B4-BE49-F238E27FC236}">
                <a16:creationId xmlns:a16="http://schemas.microsoft.com/office/drawing/2014/main" id="{0C5B95C6-210C-46E1-B3D3-E900F6D49277}"/>
              </a:ext>
            </a:extLst>
          </p:cNvPr>
          <p:cNvCxnSpPr/>
          <p:nvPr/>
        </p:nvCxnSpPr>
        <p:spPr>
          <a:xfrm>
            <a:off x="979714" y="1780497"/>
            <a:ext cx="4653643" cy="0"/>
          </a:xfrm>
          <a:prstGeom prst="line">
            <a:avLst/>
          </a:prstGeom>
          <a:ln w="57150">
            <a:solidFill>
              <a:srgbClr val="F0F8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7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accel="50000" decel="50000" fill="hold" nodeType="withEffect">
                                  <p:stCondLst>
                                    <p:cond delay="0"/>
                                  </p:stCondLst>
                                  <p:childTnLst>
                                    <p:animMotion origin="layout" path="M -2.70833E-6 2.96296E-6 L -0.00065 0.0919 " pathEditMode="relative" rAng="0" ptsTypes="AA">
                                      <p:cBhvr>
                                        <p:cTn id="9" dur="2000" fill="hold"/>
                                        <p:tgtEl>
                                          <p:spTgt spid="16"/>
                                        </p:tgtEl>
                                        <p:attrNameLst>
                                          <p:attrName>ppt_x</p:attrName>
                                          <p:attrName>ppt_y</p:attrName>
                                        </p:attrNameLst>
                                      </p:cBhvr>
                                      <p:rCtr x="-39" y="4583"/>
                                    </p:animMotion>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039C-1562-44D6-854D-C1C64C112933}"/>
              </a:ext>
            </a:extLst>
          </p:cNvPr>
          <p:cNvSpPr>
            <a:spLocks noGrp="1"/>
          </p:cNvSpPr>
          <p:nvPr>
            <p:ph type="title"/>
          </p:nvPr>
        </p:nvSpPr>
        <p:spPr/>
        <p:txBody>
          <a:bodyPr>
            <a:noAutofit/>
          </a:bodyPr>
          <a:lstStyle/>
          <a:p>
            <a:pPr algn="ctr"/>
            <a:r>
              <a:rPr lang="en-US" sz="3600" dirty="0"/>
              <a:t>Voters are willing to provide this local funding by increasing their own taxes.</a:t>
            </a:r>
          </a:p>
        </p:txBody>
      </p:sp>
      <p:pic>
        <p:nvPicPr>
          <p:cNvPr id="5" name="Content Placeholder 4" descr="Icon&#10;&#10;Description automatically generated">
            <a:extLst>
              <a:ext uri="{FF2B5EF4-FFF2-40B4-BE49-F238E27FC236}">
                <a16:creationId xmlns:a16="http://schemas.microsoft.com/office/drawing/2014/main" id="{E5E698A6-F181-4BE7-9877-AC5BC7F8F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650" y="2487726"/>
            <a:ext cx="1901257" cy="1882548"/>
          </a:xfrm>
        </p:spPr>
      </p:pic>
      <p:sp>
        <p:nvSpPr>
          <p:cNvPr id="8" name="TextBox 7">
            <a:extLst>
              <a:ext uri="{FF2B5EF4-FFF2-40B4-BE49-F238E27FC236}">
                <a16:creationId xmlns:a16="http://schemas.microsoft.com/office/drawing/2014/main" id="{7DA30B00-E3C1-4E0A-B5E6-02E625FE3F7C}"/>
              </a:ext>
            </a:extLst>
          </p:cNvPr>
          <p:cNvSpPr txBox="1"/>
          <p:nvPr/>
        </p:nvSpPr>
        <p:spPr>
          <a:xfrm>
            <a:off x="3286408" y="5896401"/>
            <a:ext cx="8632721" cy="830997"/>
          </a:xfrm>
          <a:prstGeom prst="rect">
            <a:avLst/>
          </a:prstGeom>
          <a:noFill/>
        </p:spPr>
        <p:txBody>
          <a:bodyPr wrap="square" rtlCol="0">
            <a:spAutoFit/>
          </a:bodyPr>
          <a:lstStyle/>
          <a:p>
            <a:r>
              <a:rPr lang="en-US" sz="1200" b="1">
                <a:effectLst/>
                <a:latin typeface="Calibri" panose="020F0502020204030204" pitchFamily="34" charset="0"/>
                <a:ea typeface="Yu Gothic" panose="020B0400000000000000" pitchFamily="34" charset="-128"/>
              </a:rPr>
              <a:t>Source: </a:t>
            </a:r>
            <a:r>
              <a:rPr lang="en-US" sz="1200">
                <a:effectLst/>
                <a:latin typeface="Calibri" panose="020F0502020204030204" pitchFamily="34" charset="0"/>
                <a:ea typeface="Yu Gothic" panose="020B0400000000000000" pitchFamily="34" charset="-128"/>
              </a:rPr>
              <a:t>Children’s Funding Accelerator, </a:t>
            </a:r>
            <a:r>
              <a:rPr lang="en-US" sz="1200" i="1">
                <a:effectLst/>
                <a:latin typeface="Calibri" panose="020F0502020204030204" pitchFamily="34" charset="0"/>
                <a:ea typeface="Yu Gothic" panose="020B0400000000000000" pitchFamily="34" charset="-128"/>
              </a:rPr>
              <a:t>National Voter Support for Funding Children’s Services</a:t>
            </a:r>
            <a:r>
              <a:rPr lang="en-US" sz="1200">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a:solidFill>
                  <a:srgbClr val="0000FF"/>
                </a:solidFill>
                <a:effectLst/>
                <a:latin typeface="Calibri" panose="020F0502020204030204" pitchFamily="34" charset="0"/>
                <a:ea typeface="Yu Gothic" panose="020B0400000000000000" pitchFamily="34" charset="-128"/>
                <a:hlinkClick r:id="rId3"/>
              </a:rPr>
              <a:t>childrensfundingproject.org</a:t>
            </a:r>
            <a:endParaRPr lang="en-US" sz="1200" dirty="0">
              <a:effectLst/>
              <a:latin typeface="Calibri" panose="020F0502020204030204" pitchFamily="34" charset="0"/>
              <a:ea typeface="Yu Gothic" panose="020B0400000000000000" pitchFamily="34" charset="-128"/>
            </a:endParaRPr>
          </a:p>
        </p:txBody>
      </p:sp>
      <p:sp>
        <p:nvSpPr>
          <p:cNvPr id="12" name="TextBox 11">
            <a:extLst>
              <a:ext uri="{FF2B5EF4-FFF2-40B4-BE49-F238E27FC236}">
                <a16:creationId xmlns:a16="http://schemas.microsoft.com/office/drawing/2014/main" id="{6D8A8F9C-E1F4-4BF5-94FE-4B5BE3AC469F}"/>
              </a:ext>
            </a:extLst>
          </p:cNvPr>
          <p:cNvSpPr txBox="1"/>
          <p:nvPr/>
        </p:nvSpPr>
        <p:spPr>
          <a:xfrm>
            <a:off x="2784021" y="3523083"/>
            <a:ext cx="9005207" cy="646331"/>
          </a:xfrm>
          <a:prstGeom prst="rect">
            <a:avLst/>
          </a:prstGeom>
          <a:noFill/>
        </p:spPr>
        <p:txBody>
          <a:bodyPr wrap="square">
            <a:spAutoFit/>
          </a:bodyPr>
          <a:lstStyle/>
          <a:p>
            <a:r>
              <a:rPr lang="en-US" dirty="0"/>
              <a:t>willing to pay </a:t>
            </a:r>
            <a:r>
              <a:rPr lang="en-US" b="1" dirty="0"/>
              <a:t>$150 </a:t>
            </a:r>
            <a:r>
              <a:rPr lang="en-US" dirty="0"/>
              <a:t>more in taxes per year for “programs and services to support the development of children of all ages.”</a:t>
            </a:r>
          </a:p>
        </p:txBody>
      </p:sp>
      <p:sp>
        <p:nvSpPr>
          <p:cNvPr id="16" name="TextBox 15">
            <a:extLst>
              <a:ext uri="{FF2B5EF4-FFF2-40B4-BE49-F238E27FC236}">
                <a16:creationId xmlns:a16="http://schemas.microsoft.com/office/drawing/2014/main" id="{832BA8D7-6FB9-4626-93E0-8B23BB435237}"/>
              </a:ext>
            </a:extLst>
          </p:cNvPr>
          <p:cNvSpPr txBox="1"/>
          <p:nvPr/>
        </p:nvSpPr>
        <p:spPr>
          <a:xfrm>
            <a:off x="3896406" y="2974723"/>
            <a:ext cx="6094638" cy="369332"/>
          </a:xfrm>
          <a:prstGeom prst="rect">
            <a:avLst/>
          </a:prstGeom>
          <a:noFill/>
        </p:spPr>
        <p:txBody>
          <a:bodyPr wrap="square">
            <a:spAutoFit/>
          </a:bodyPr>
          <a:lstStyle/>
          <a:p>
            <a:r>
              <a:rPr lang="en-US" dirty="0"/>
              <a:t>of voters are willing to pay </a:t>
            </a:r>
            <a:r>
              <a:rPr lang="en-US" b="1" dirty="0"/>
              <a:t>$25 </a:t>
            </a:r>
            <a:r>
              <a:rPr lang="en-US" dirty="0"/>
              <a:t>more and</a:t>
            </a:r>
          </a:p>
        </p:txBody>
      </p:sp>
      <p:sp>
        <p:nvSpPr>
          <p:cNvPr id="20" name="TextBox 19">
            <a:extLst>
              <a:ext uri="{FF2B5EF4-FFF2-40B4-BE49-F238E27FC236}">
                <a16:creationId xmlns:a16="http://schemas.microsoft.com/office/drawing/2014/main" id="{80D6E356-E208-43B8-854A-E362771E4E99}"/>
              </a:ext>
            </a:extLst>
          </p:cNvPr>
          <p:cNvSpPr txBox="1"/>
          <p:nvPr/>
        </p:nvSpPr>
        <p:spPr>
          <a:xfrm>
            <a:off x="2667158" y="2870026"/>
            <a:ext cx="1385665" cy="646331"/>
          </a:xfrm>
          <a:prstGeom prst="rect">
            <a:avLst/>
          </a:prstGeom>
          <a:noFill/>
        </p:spPr>
        <p:txBody>
          <a:bodyPr wrap="square">
            <a:spAutoFit/>
          </a:bodyPr>
          <a:lstStyle/>
          <a:p>
            <a:pPr algn="ctr"/>
            <a:r>
              <a:rPr lang="en-US" sz="3600" b="1" dirty="0">
                <a:solidFill>
                  <a:srgbClr val="7991CE"/>
                </a:solidFill>
                <a:latin typeface="+mj-lt"/>
              </a:rPr>
              <a:t>70%</a:t>
            </a:r>
          </a:p>
        </p:txBody>
      </p:sp>
      <p:sp>
        <p:nvSpPr>
          <p:cNvPr id="21" name="TextBox 20">
            <a:extLst>
              <a:ext uri="{FF2B5EF4-FFF2-40B4-BE49-F238E27FC236}">
                <a16:creationId xmlns:a16="http://schemas.microsoft.com/office/drawing/2014/main" id="{3B1EA42E-93DB-4BB3-BB98-6EC5466FBE40}"/>
              </a:ext>
            </a:extLst>
          </p:cNvPr>
          <p:cNvSpPr txBox="1"/>
          <p:nvPr/>
        </p:nvSpPr>
        <p:spPr>
          <a:xfrm>
            <a:off x="8832009" y="2823161"/>
            <a:ext cx="1385665" cy="646331"/>
          </a:xfrm>
          <a:prstGeom prst="rect">
            <a:avLst/>
          </a:prstGeom>
          <a:noFill/>
        </p:spPr>
        <p:txBody>
          <a:bodyPr wrap="square">
            <a:spAutoFit/>
          </a:bodyPr>
          <a:lstStyle/>
          <a:p>
            <a:pPr algn="ctr"/>
            <a:r>
              <a:rPr lang="en-US" sz="3600" b="1" dirty="0">
                <a:solidFill>
                  <a:srgbClr val="3F6AB7"/>
                </a:solidFill>
                <a:latin typeface="+mj-lt"/>
              </a:rPr>
              <a:t>64%</a:t>
            </a:r>
          </a:p>
        </p:txBody>
      </p:sp>
      <p:sp>
        <p:nvSpPr>
          <p:cNvPr id="25" name="TextBox 24">
            <a:extLst>
              <a:ext uri="{FF2B5EF4-FFF2-40B4-BE49-F238E27FC236}">
                <a16:creationId xmlns:a16="http://schemas.microsoft.com/office/drawing/2014/main" id="{C0151AAB-5CBD-4C3C-AD68-B03D3BAF4C56}"/>
              </a:ext>
            </a:extLst>
          </p:cNvPr>
          <p:cNvSpPr txBox="1"/>
          <p:nvPr/>
        </p:nvSpPr>
        <p:spPr>
          <a:xfrm>
            <a:off x="10043273" y="2944885"/>
            <a:ext cx="1770447" cy="369332"/>
          </a:xfrm>
          <a:prstGeom prst="rect">
            <a:avLst/>
          </a:prstGeom>
          <a:noFill/>
        </p:spPr>
        <p:txBody>
          <a:bodyPr wrap="square">
            <a:spAutoFit/>
          </a:bodyPr>
          <a:lstStyle/>
          <a:p>
            <a:r>
              <a:rPr lang="en-US" dirty="0"/>
              <a:t>of voters are</a:t>
            </a:r>
          </a:p>
        </p:txBody>
      </p:sp>
      <p:cxnSp>
        <p:nvCxnSpPr>
          <p:cNvPr id="27" name="Straight Connector 26">
            <a:extLst>
              <a:ext uri="{FF2B5EF4-FFF2-40B4-BE49-F238E27FC236}">
                <a16:creationId xmlns:a16="http://schemas.microsoft.com/office/drawing/2014/main" id="{9266B2F7-2600-433E-96E0-8AFFD7EA18B0}"/>
              </a:ext>
            </a:extLst>
          </p:cNvPr>
          <p:cNvCxnSpPr/>
          <p:nvPr/>
        </p:nvCxnSpPr>
        <p:spPr>
          <a:xfrm>
            <a:off x="1404257" y="1690688"/>
            <a:ext cx="9478736" cy="0"/>
          </a:xfrm>
          <a:prstGeom prst="line">
            <a:avLst/>
          </a:prstGeom>
          <a:ln w="76200">
            <a:solidFill>
              <a:srgbClr val="335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62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92D8-D8AE-4416-8740-5B88D8E99A22}"/>
              </a:ext>
            </a:extLst>
          </p:cNvPr>
          <p:cNvSpPr>
            <a:spLocks noGrp="1"/>
          </p:cNvSpPr>
          <p:nvPr>
            <p:ph type="title"/>
          </p:nvPr>
        </p:nvSpPr>
        <p:spPr>
          <a:xfrm>
            <a:off x="838199" y="365125"/>
            <a:ext cx="10633911" cy="1325563"/>
          </a:xfrm>
        </p:spPr>
        <p:txBody>
          <a:bodyPr>
            <a:normAutofit/>
          </a:bodyPr>
          <a:lstStyle/>
          <a:p>
            <a:r>
              <a:rPr lang="en-US" sz="2000" dirty="0"/>
              <a:t>Across political parties, voters show greater support for increased taxes to fund children’s services when they know </a:t>
            </a:r>
            <a:r>
              <a:rPr lang="en-US" sz="2000" i="1" dirty="0"/>
              <a:t>exactly</a:t>
            </a:r>
            <a:r>
              <a:rPr lang="en-US" sz="2000" dirty="0"/>
              <a:t> how much more they would pay annually. However, this support declines at higher tax amounts, especially among Republicans. </a:t>
            </a:r>
          </a:p>
        </p:txBody>
      </p:sp>
      <p:graphicFrame>
        <p:nvGraphicFramePr>
          <p:cNvPr id="4" name="Content Placeholder 23">
            <a:extLst>
              <a:ext uri="{FF2B5EF4-FFF2-40B4-BE49-F238E27FC236}">
                <a16:creationId xmlns:a16="http://schemas.microsoft.com/office/drawing/2014/main" id="{2DA406F5-DD51-42A4-97E6-04D45CD852DC}"/>
              </a:ext>
            </a:extLst>
          </p:cNvPr>
          <p:cNvGraphicFramePr>
            <a:graphicFrameLocks/>
          </p:cNvGraphicFramePr>
          <p:nvPr/>
        </p:nvGraphicFramePr>
        <p:xfrm>
          <a:off x="1616339" y="1928529"/>
          <a:ext cx="10084371" cy="373002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970D3C29-F8F5-4078-91E4-435488281178}"/>
              </a:ext>
            </a:extLst>
          </p:cNvPr>
          <p:cNvCxnSpPr>
            <a:cxnSpLocks/>
          </p:cNvCxnSpPr>
          <p:nvPr/>
        </p:nvCxnSpPr>
        <p:spPr>
          <a:xfrm>
            <a:off x="838200" y="1690688"/>
            <a:ext cx="4534688" cy="0"/>
          </a:xfrm>
          <a:prstGeom prst="line">
            <a:avLst/>
          </a:prstGeom>
          <a:ln w="76200">
            <a:solidFill>
              <a:srgbClr val="335899"/>
            </a:solidFill>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CFA5A76F-D885-4A31-95E2-CCC4B9DFE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32" y="3016251"/>
            <a:ext cx="1027565" cy="1028062"/>
          </a:xfrm>
          <a:prstGeom prst="rect">
            <a:avLst/>
          </a:prstGeom>
        </p:spPr>
      </p:pic>
      <p:sp>
        <p:nvSpPr>
          <p:cNvPr id="8" name="TextBox 7">
            <a:extLst>
              <a:ext uri="{FF2B5EF4-FFF2-40B4-BE49-F238E27FC236}">
                <a16:creationId xmlns:a16="http://schemas.microsoft.com/office/drawing/2014/main" id="{8A41CC3D-FE13-4BB3-93EF-6409C5C0D8CA}"/>
              </a:ext>
            </a:extLst>
          </p:cNvPr>
          <p:cNvSpPr txBox="1"/>
          <p:nvPr/>
        </p:nvSpPr>
        <p:spPr>
          <a:xfrm>
            <a:off x="3286408" y="5896401"/>
            <a:ext cx="8632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Source: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Children’s Funding Accelerator,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National Voter Support for Funding Children’s Services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kumimoji="0" lang="en-US" sz="1200" b="0" i="0" u="sng" strike="noStrike" kern="1200" cap="none" spc="0" normalizeH="0" baseline="0" noProof="0" dirty="0">
                <a:ln>
                  <a:noFill/>
                </a:ln>
                <a:solidFill>
                  <a:srgbClr val="0000FF"/>
                </a:solidFill>
                <a:effectLst/>
                <a:uLnTx/>
                <a:uFillTx/>
                <a:latin typeface="Calibri" panose="020F0502020204030204" pitchFamily="34" charset="0"/>
                <a:ea typeface="Yu Gothic" panose="020B0400000000000000" pitchFamily="34" charset="-128"/>
                <a:cs typeface="+mn-cs"/>
                <a:hlinkClick r:id="rId4"/>
              </a:rPr>
              <a:t>childrensfundingproject.org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endParaRPr>
          </a:p>
        </p:txBody>
      </p:sp>
    </p:spTree>
    <p:extLst>
      <p:ext uri="{BB962C8B-B14F-4D97-AF65-F5344CB8AC3E}">
        <p14:creationId xmlns:p14="http://schemas.microsoft.com/office/powerpoint/2010/main" val="242278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7" dur="500"/>
                                        <p:tgtEl>
                                          <p:spTgt spid="4">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2" dur="500"/>
                                        <p:tgtEl>
                                          <p:spTgt spid="4">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7"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622C-C666-435C-B532-C168DF08251A}"/>
              </a:ext>
            </a:extLst>
          </p:cNvPr>
          <p:cNvSpPr>
            <a:spLocks noGrp="1"/>
          </p:cNvSpPr>
          <p:nvPr>
            <p:ph type="title"/>
          </p:nvPr>
        </p:nvSpPr>
        <p:spPr/>
        <p:txBody>
          <a:bodyPr>
            <a:noAutofit/>
          </a:bodyPr>
          <a:lstStyle/>
          <a:p>
            <a:r>
              <a:rPr lang="en-US" sz="2000" dirty="0"/>
              <a:t>The majority of voters in every region of the country want to see their tax dollars used to give all children a strong start in life, regardless of a child’s family income, education, skin color, or where a child lives. </a:t>
            </a:r>
          </a:p>
        </p:txBody>
      </p:sp>
      <p:pic>
        <p:nvPicPr>
          <p:cNvPr id="6" name="Content Placeholder 5" descr="A picture containing map&#10;&#10;Description automatically generated">
            <a:extLst>
              <a:ext uri="{FF2B5EF4-FFF2-40B4-BE49-F238E27FC236}">
                <a16:creationId xmlns:a16="http://schemas.microsoft.com/office/drawing/2014/main" id="{34E985F7-6167-4C43-820C-FE3EA66E88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2936" y="1743326"/>
            <a:ext cx="6273971" cy="3874821"/>
          </a:xfrm>
        </p:spPr>
      </p:pic>
      <p:sp>
        <p:nvSpPr>
          <p:cNvPr id="4" name="TextBox 3">
            <a:extLst>
              <a:ext uri="{FF2B5EF4-FFF2-40B4-BE49-F238E27FC236}">
                <a16:creationId xmlns:a16="http://schemas.microsoft.com/office/drawing/2014/main" id="{8708DE04-279E-4D7F-B4FF-C34A221A8C3E}"/>
              </a:ext>
            </a:extLst>
          </p:cNvPr>
          <p:cNvSpPr txBox="1"/>
          <p:nvPr/>
        </p:nvSpPr>
        <p:spPr>
          <a:xfrm>
            <a:off x="3286408" y="5896401"/>
            <a:ext cx="8632721" cy="830997"/>
          </a:xfrm>
          <a:prstGeom prst="rect">
            <a:avLst/>
          </a:prstGeom>
          <a:noFill/>
        </p:spPr>
        <p:txBody>
          <a:bodyPr wrap="square" rtlCol="0">
            <a:spAutoFit/>
          </a:bodyPr>
          <a:lstStyle/>
          <a:p>
            <a:r>
              <a:rPr lang="en-US" sz="1200" b="1" dirty="0">
                <a:effectLst/>
                <a:latin typeface="Calibri" panose="020F0502020204030204" pitchFamily="34" charset="0"/>
                <a:ea typeface="Yu Gothic" panose="020B0400000000000000" pitchFamily="34" charset="-128"/>
              </a:rPr>
              <a:t>Source: </a:t>
            </a:r>
            <a:r>
              <a:rPr lang="en-US" sz="1200" dirty="0">
                <a:effectLst/>
                <a:latin typeface="Calibri" panose="020F0502020204030204" pitchFamily="34" charset="0"/>
                <a:ea typeface="Yu Gothic" panose="020B0400000000000000" pitchFamily="34" charset="-128"/>
              </a:rPr>
              <a:t>Children’s Funding Accelerator, </a:t>
            </a:r>
            <a:r>
              <a:rPr lang="en-US" sz="1200" i="1" dirty="0">
                <a:effectLst/>
                <a:latin typeface="Calibri" panose="020F0502020204030204" pitchFamily="34" charset="0"/>
                <a:ea typeface="Yu Gothic" panose="020B0400000000000000" pitchFamily="34" charset="-128"/>
              </a:rPr>
              <a:t>National Voter Support for Funding Children’s Services</a:t>
            </a:r>
            <a:r>
              <a:rPr lang="en-US" sz="1200" dirty="0">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rgbClr val="0000FF"/>
                </a:solidFill>
                <a:effectLst/>
                <a:latin typeface="Calibri" panose="020F0502020204030204" pitchFamily="34" charset="0"/>
                <a:ea typeface="Yu Gothic" panose="020B0400000000000000" pitchFamily="34" charset="-128"/>
                <a:hlinkClick r:id="rId3"/>
              </a:rPr>
              <a:t>childrensfundingproject.org</a:t>
            </a:r>
            <a:endParaRPr lang="en-US" sz="1200" dirty="0">
              <a:effectLst/>
              <a:latin typeface="Calibri" panose="020F0502020204030204" pitchFamily="34" charset="0"/>
              <a:ea typeface="Yu Gothic" panose="020B0400000000000000" pitchFamily="34" charset="-128"/>
            </a:endParaRPr>
          </a:p>
        </p:txBody>
      </p:sp>
      <p:sp>
        <p:nvSpPr>
          <p:cNvPr id="7" name="Arrow: Pentagon 6">
            <a:extLst>
              <a:ext uri="{FF2B5EF4-FFF2-40B4-BE49-F238E27FC236}">
                <a16:creationId xmlns:a16="http://schemas.microsoft.com/office/drawing/2014/main" id="{0E4E096D-6C94-48BB-B3A1-5D72394E44A3}"/>
              </a:ext>
            </a:extLst>
          </p:cNvPr>
          <p:cNvSpPr/>
          <p:nvPr/>
        </p:nvSpPr>
        <p:spPr>
          <a:xfrm>
            <a:off x="1015093" y="2311838"/>
            <a:ext cx="4330076" cy="2237014"/>
          </a:xfrm>
          <a:prstGeom prst="homePlate">
            <a:avLst>
              <a:gd name="adj" fmla="val 37226"/>
            </a:avLst>
          </a:prstGeom>
          <a:solidFill>
            <a:srgbClr val="B3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Percentage of voters in each region who would support a tax increase of $100 per year to fund a strong start for all children.</a:t>
            </a:r>
          </a:p>
        </p:txBody>
      </p:sp>
      <p:grpSp>
        <p:nvGrpSpPr>
          <p:cNvPr id="8" name="Group 7">
            <a:extLst>
              <a:ext uri="{FF2B5EF4-FFF2-40B4-BE49-F238E27FC236}">
                <a16:creationId xmlns:a16="http://schemas.microsoft.com/office/drawing/2014/main" id="{C3DCF7AB-3F66-494A-808B-B51FF08A7C34}"/>
              </a:ext>
            </a:extLst>
          </p:cNvPr>
          <p:cNvGrpSpPr/>
          <p:nvPr/>
        </p:nvGrpSpPr>
        <p:grpSpPr>
          <a:xfrm>
            <a:off x="5184587" y="1894132"/>
            <a:ext cx="727502" cy="726602"/>
            <a:chOff x="3065016" y="3791516"/>
            <a:chExt cx="1121789" cy="1120401"/>
          </a:xfrm>
        </p:grpSpPr>
        <p:sp>
          <p:nvSpPr>
            <p:cNvPr id="9" name="Oval 8">
              <a:extLst>
                <a:ext uri="{FF2B5EF4-FFF2-40B4-BE49-F238E27FC236}">
                  <a16:creationId xmlns:a16="http://schemas.microsoft.com/office/drawing/2014/main" id="{82035555-F4A3-4A6F-95E3-C95B86656B8C}"/>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2591A9D-3238-4F9B-857E-5D2F157462AB}"/>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58%</a:t>
              </a:r>
            </a:p>
          </p:txBody>
        </p:sp>
      </p:grpSp>
      <p:grpSp>
        <p:nvGrpSpPr>
          <p:cNvPr id="11" name="Group 10">
            <a:extLst>
              <a:ext uri="{FF2B5EF4-FFF2-40B4-BE49-F238E27FC236}">
                <a16:creationId xmlns:a16="http://schemas.microsoft.com/office/drawing/2014/main" id="{ABF80A71-47B3-44DD-87B1-FB3085E0BF1E}"/>
              </a:ext>
            </a:extLst>
          </p:cNvPr>
          <p:cNvGrpSpPr/>
          <p:nvPr/>
        </p:nvGrpSpPr>
        <p:grpSpPr>
          <a:xfrm>
            <a:off x="6119577" y="2865682"/>
            <a:ext cx="727502" cy="726602"/>
            <a:chOff x="3065016" y="3791516"/>
            <a:chExt cx="1121789" cy="1120401"/>
          </a:xfrm>
        </p:grpSpPr>
        <p:sp>
          <p:nvSpPr>
            <p:cNvPr id="12" name="Oval 11">
              <a:extLst>
                <a:ext uri="{FF2B5EF4-FFF2-40B4-BE49-F238E27FC236}">
                  <a16:creationId xmlns:a16="http://schemas.microsoft.com/office/drawing/2014/main" id="{C5F3CA4B-F3FB-4584-A97A-4C4B929E1517}"/>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C4BA4B5-13F7-4BDD-905A-A76E856636C1}"/>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68%</a:t>
              </a:r>
            </a:p>
          </p:txBody>
        </p:sp>
      </p:grpSp>
      <p:grpSp>
        <p:nvGrpSpPr>
          <p:cNvPr id="14" name="Group 13">
            <a:extLst>
              <a:ext uri="{FF2B5EF4-FFF2-40B4-BE49-F238E27FC236}">
                <a16:creationId xmlns:a16="http://schemas.microsoft.com/office/drawing/2014/main" id="{633A5704-EF2A-4E9A-82BE-192B09274009}"/>
              </a:ext>
            </a:extLst>
          </p:cNvPr>
          <p:cNvGrpSpPr/>
          <p:nvPr/>
        </p:nvGrpSpPr>
        <p:grpSpPr>
          <a:xfrm>
            <a:off x="7676170" y="2588078"/>
            <a:ext cx="727502" cy="726602"/>
            <a:chOff x="3065016" y="3791516"/>
            <a:chExt cx="1121789" cy="1120401"/>
          </a:xfrm>
        </p:grpSpPr>
        <p:sp>
          <p:nvSpPr>
            <p:cNvPr id="15" name="Oval 14">
              <a:extLst>
                <a:ext uri="{FF2B5EF4-FFF2-40B4-BE49-F238E27FC236}">
                  <a16:creationId xmlns:a16="http://schemas.microsoft.com/office/drawing/2014/main" id="{90EFF85A-A9DB-40CC-BC1C-AF1D9C5FC363}"/>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853CC0B-A71B-47B4-BFC2-0A2961AA31BC}"/>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63%</a:t>
              </a:r>
            </a:p>
          </p:txBody>
        </p:sp>
      </p:grpSp>
      <p:grpSp>
        <p:nvGrpSpPr>
          <p:cNvPr id="17" name="Group 16">
            <a:extLst>
              <a:ext uri="{FF2B5EF4-FFF2-40B4-BE49-F238E27FC236}">
                <a16:creationId xmlns:a16="http://schemas.microsoft.com/office/drawing/2014/main" id="{BA245D1A-A9B9-4ABD-A783-C1CAD05EDB01}"/>
              </a:ext>
            </a:extLst>
          </p:cNvPr>
          <p:cNvGrpSpPr/>
          <p:nvPr/>
        </p:nvGrpSpPr>
        <p:grpSpPr>
          <a:xfrm>
            <a:off x="7836734" y="4276419"/>
            <a:ext cx="727502" cy="726602"/>
            <a:chOff x="3065016" y="3791516"/>
            <a:chExt cx="1121789" cy="1120401"/>
          </a:xfrm>
        </p:grpSpPr>
        <p:sp>
          <p:nvSpPr>
            <p:cNvPr id="18" name="Oval 17">
              <a:extLst>
                <a:ext uri="{FF2B5EF4-FFF2-40B4-BE49-F238E27FC236}">
                  <a16:creationId xmlns:a16="http://schemas.microsoft.com/office/drawing/2014/main" id="{EF93DAB5-E3E7-4443-A77E-86CD5F13F455}"/>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1EC5D8-2492-4622-8961-697EE617F421}"/>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62%</a:t>
              </a:r>
            </a:p>
          </p:txBody>
        </p:sp>
      </p:grpSp>
      <p:grpSp>
        <p:nvGrpSpPr>
          <p:cNvPr id="20" name="Group 19">
            <a:extLst>
              <a:ext uri="{FF2B5EF4-FFF2-40B4-BE49-F238E27FC236}">
                <a16:creationId xmlns:a16="http://schemas.microsoft.com/office/drawing/2014/main" id="{196FFE2B-7A58-466F-B14F-11BF36DEBE0C}"/>
              </a:ext>
            </a:extLst>
          </p:cNvPr>
          <p:cNvGrpSpPr/>
          <p:nvPr/>
        </p:nvGrpSpPr>
        <p:grpSpPr>
          <a:xfrm>
            <a:off x="8985177" y="2502381"/>
            <a:ext cx="727502" cy="726602"/>
            <a:chOff x="3065016" y="3791516"/>
            <a:chExt cx="1121789" cy="1120401"/>
          </a:xfrm>
        </p:grpSpPr>
        <p:sp>
          <p:nvSpPr>
            <p:cNvPr id="21" name="Oval 20">
              <a:extLst>
                <a:ext uri="{FF2B5EF4-FFF2-40B4-BE49-F238E27FC236}">
                  <a16:creationId xmlns:a16="http://schemas.microsoft.com/office/drawing/2014/main" id="{CF13B1F8-95CC-4154-8FBC-4BF62F6ABC39}"/>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199AB0F-AF43-4807-B5E2-6438AAAA4196}"/>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65%</a:t>
              </a:r>
            </a:p>
          </p:txBody>
        </p:sp>
      </p:grpSp>
      <p:grpSp>
        <p:nvGrpSpPr>
          <p:cNvPr id="23" name="Group 22">
            <a:extLst>
              <a:ext uri="{FF2B5EF4-FFF2-40B4-BE49-F238E27FC236}">
                <a16:creationId xmlns:a16="http://schemas.microsoft.com/office/drawing/2014/main" id="{0AB9A86C-9354-4E77-97F8-8BB589C302A4}"/>
              </a:ext>
            </a:extLst>
          </p:cNvPr>
          <p:cNvGrpSpPr/>
          <p:nvPr/>
        </p:nvGrpSpPr>
        <p:grpSpPr>
          <a:xfrm>
            <a:off x="9945842" y="3917210"/>
            <a:ext cx="727502" cy="726602"/>
            <a:chOff x="3065016" y="3791516"/>
            <a:chExt cx="1121789" cy="1120401"/>
          </a:xfrm>
        </p:grpSpPr>
        <p:sp>
          <p:nvSpPr>
            <p:cNvPr id="24" name="Oval 23">
              <a:extLst>
                <a:ext uri="{FF2B5EF4-FFF2-40B4-BE49-F238E27FC236}">
                  <a16:creationId xmlns:a16="http://schemas.microsoft.com/office/drawing/2014/main" id="{ADD9FC7A-3D3E-4F87-ABAC-B790D457192E}"/>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5D4F55F-D610-4BEC-9A70-303721BB163F}"/>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68%</a:t>
              </a:r>
            </a:p>
          </p:txBody>
        </p:sp>
      </p:grpSp>
      <p:grpSp>
        <p:nvGrpSpPr>
          <p:cNvPr id="26" name="Group 25">
            <a:extLst>
              <a:ext uri="{FF2B5EF4-FFF2-40B4-BE49-F238E27FC236}">
                <a16:creationId xmlns:a16="http://schemas.microsoft.com/office/drawing/2014/main" id="{2658E486-6D0D-4D7C-B2D0-C4A0E1C1BA3D}"/>
              </a:ext>
            </a:extLst>
          </p:cNvPr>
          <p:cNvGrpSpPr/>
          <p:nvPr/>
        </p:nvGrpSpPr>
        <p:grpSpPr>
          <a:xfrm>
            <a:off x="10042932" y="1958851"/>
            <a:ext cx="727502" cy="726602"/>
            <a:chOff x="3065016" y="3791516"/>
            <a:chExt cx="1121789" cy="1120401"/>
          </a:xfrm>
        </p:grpSpPr>
        <p:sp>
          <p:nvSpPr>
            <p:cNvPr id="27" name="Oval 26">
              <a:extLst>
                <a:ext uri="{FF2B5EF4-FFF2-40B4-BE49-F238E27FC236}">
                  <a16:creationId xmlns:a16="http://schemas.microsoft.com/office/drawing/2014/main" id="{02882EDC-072A-4116-8D3F-099F3C641F28}"/>
                </a:ext>
              </a:extLst>
            </p:cNvPr>
            <p:cNvSpPr/>
            <p:nvPr/>
          </p:nvSpPr>
          <p:spPr>
            <a:xfrm>
              <a:off x="3065016" y="3791516"/>
              <a:ext cx="1120401" cy="1120401"/>
            </a:xfrm>
            <a:prstGeom prst="ellipse">
              <a:avLst/>
            </a:prstGeom>
            <a:solidFill>
              <a:srgbClr val="B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83501F0-45A2-45DF-BFDA-E2AD974B87B5}"/>
                </a:ext>
              </a:extLst>
            </p:cNvPr>
            <p:cNvSpPr txBox="1"/>
            <p:nvPr/>
          </p:nvSpPr>
          <p:spPr>
            <a:xfrm>
              <a:off x="3065016" y="4090799"/>
              <a:ext cx="1121789" cy="522041"/>
            </a:xfrm>
            <a:prstGeom prst="rect">
              <a:avLst/>
            </a:prstGeom>
            <a:noFill/>
          </p:spPr>
          <p:txBody>
            <a:bodyPr wrap="square" rtlCol="0">
              <a:spAutoFit/>
            </a:bodyPr>
            <a:lstStyle/>
            <a:p>
              <a:pPr algn="ctr"/>
              <a:r>
                <a:rPr lang="en-US" sz="1600" dirty="0">
                  <a:solidFill>
                    <a:schemeClr val="bg1"/>
                  </a:solidFill>
                  <a:latin typeface="+mj-lt"/>
                </a:rPr>
                <a:t>75%</a:t>
              </a:r>
            </a:p>
          </p:txBody>
        </p:sp>
      </p:grpSp>
      <p:cxnSp>
        <p:nvCxnSpPr>
          <p:cNvPr id="29" name="Straight Connector 28">
            <a:extLst>
              <a:ext uri="{FF2B5EF4-FFF2-40B4-BE49-F238E27FC236}">
                <a16:creationId xmlns:a16="http://schemas.microsoft.com/office/drawing/2014/main" id="{9B4E34B6-D6DE-4D77-BC21-BA1BC40246B0}"/>
              </a:ext>
            </a:extLst>
          </p:cNvPr>
          <p:cNvCxnSpPr>
            <a:cxnSpLocks/>
          </p:cNvCxnSpPr>
          <p:nvPr/>
        </p:nvCxnSpPr>
        <p:spPr>
          <a:xfrm>
            <a:off x="1015093" y="1580040"/>
            <a:ext cx="8930749" cy="0"/>
          </a:xfrm>
          <a:prstGeom prst="line">
            <a:avLst/>
          </a:prstGeom>
          <a:ln w="76200">
            <a:solidFill>
              <a:srgbClr val="335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FC07-E1C7-4B75-8CA2-46C310921A4C}"/>
              </a:ext>
            </a:extLst>
          </p:cNvPr>
          <p:cNvSpPr>
            <a:spLocks noGrp="1"/>
          </p:cNvSpPr>
          <p:nvPr>
            <p:ph type="title"/>
          </p:nvPr>
        </p:nvSpPr>
        <p:spPr>
          <a:xfrm>
            <a:off x="838200" y="365125"/>
            <a:ext cx="11040836" cy="1325563"/>
          </a:xfrm>
        </p:spPr>
        <p:txBody>
          <a:bodyPr>
            <a:noAutofit/>
          </a:bodyPr>
          <a:lstStyle/>
          <a:p>
            <a:r>
              <a:rPr lang="en-US" sz="2400" dirty="0"/>
              <a:t>Voters prefer to raise funding for kids through taxes that don’t burden low-income households and small businesses.</a:t>
            </a:r>
          </a:p>
        </p:txBody>
      </p:sp>
      <p:sp>
        <p:nvSpPr>
          <p:cNvPr id="3" name="Content Placeholder 2">
            <a:extLst>
              <a:ext uri="{FF2B5EF4-FFF2-40B4-BE49-F238E27FC236}">
                <a16:creationId xmlns:a16="http://schemas.microsoft.com/office/drawing/2014/main" id="{4374BA22-CBB6-41E3-ABE8-19FE2EB22CB3}"/>
              </a:ext>
            </a:extLst>
          </p:cNvPr>
          <p:cNvSpPr>
            <a:spLocks noGrp="1"/>
          </p:cNvSpPr>
          <p:nvPr>
            <p:ph idx="1"/>
          </p:nvPr>
        </p:nvSpPr>
        <p:spPr>
          <a:xfrm>
            <a:off x="838200" y="1716902"/>
            <a:ext cx="10515600" cy="631825"/>
          </a:xfrm>
        </p:spPr>
        <p:txBody>
          <a:bodyPr>
            <a:normAutofit/>
          </a:bodyPr>
          <a:lstStyle/>
          <a:p>
            <a:pPr marL="0" indent="0" algn="ctr">
              <a:buNone/>
            </a:pPr>
            <a:r>
              <a:rPr lang="en-US" sz="2400" dirty="0"/>
              <a:t>A majority of voters found it acceptable to tax the following:</a:t>
            </a:r>
          </a:p>
        </p:txBody>
      </p:sp>
      <p:cxnSp>
        <p:nvCxnSpPr>
          <p:cNvPr id="4" name="Straight Connector 3">
            <a:extLst>
              <a:ext uri="{FF2B5EF4-FFF2-40B4-BE49-F238E27FC236}">
                <a16:creationId xmlns:a16="http://schemas.microsoft.com/office/drawing/2014/main" id="{AE3859C8-93A6-4C92-AB15-A2CF527AB5BC}"/>
              </a:ext>
            </a:extLst>
          </p:cNvPr>
          <p:cNvCxnSpPr>
            <a:cxnSpLocks/>
          </p:cNvCxnSpPr>
          <p:nvPr/>
        </p:nvCxnSpPr>
        <p:spPr>
          <a:xfrm>
            <a:off x="868870" y="1487028"/>
            <a:ext cx="7015843" cy="0"/>
          </a:xfrm>
          <a:prstGeom prst="line">
            <a:avLst/>
          </a:prstGeom>
          <a:ln w="57150">
            <a:solidFill>
              <a:srgbClr val="F0F8E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31A8B-109F-4C6A-B2E8-14759FF99B5B}"/>
              </a:ext>
            </a:extLst>
          </p:cNvPr>
          <p:cNvSpPr txBox="1"/>
          <p:nvPr/>
        </p:nvSpPr>
        <p:spPr>
          <a:xfrm>
            <a:off x="3286408" y="5896401"/>
            <a:ext cx="8632721" cy="830997"/>
          </a:xfrm>
          <a:prstGeom prst="rect">
            <a:avLst/>
          </a:prstGeom>
          <a:noFill/>
        </p:spPr>
        <p:txBody>
          <a:bodyPr wrap="square" rtlCol="0">
            <a:spAutoFit/>
          </a:bodyPr>
          <a:lstStyle/>
          <a:p>
            <a:r>
              <a:rPr lang="en-US" sz="1200" b="1" dirty="0">
                <a:solidFill>
                  <a:schemeClr val="bg1"/>
                </a:solidFill>
                <a:effectLst/>
                <a:latin typeface="Calibri" panose="020F0502020204030204" pitchFamily="34" charset="0"/>
                <a:ea typeface="Yu Gothic" panose="020B0400000000000000" pitchFamily="34" charset="-128"/>
              </a:rPr>
              <a:t>Source: </a:t>
            </a:r>
            <a:r>
              <a:rPr lang="en-US" sz="1200" dirty="0">
                <a:solidFill>
                  <a:schemeClr val="bg1"/>
                </a:solidFill>
                <a:effectLst/>
                <a:latin typeface="Calibri" panose="020F0502020204030204" pitchFamily="34" charset="0"/>
                <a:ea typeface="Yu Gothic" panose="020B0400000000000000" pitchFamily="34" charset="-128"/>
              </a:rPr>
              <a:t>Children’s Funding Accelerator, </a:t>
            </a:r>
            <a:r>
              <a:rPr lang="en-US" sz="1200" i="1" dirty="0">
                <a:solidFill>
                  <a:schemeClr val="bg1"/>
                </a:solidFill>
                <a:effectLst/>
                <a:latin typeface="Calibri" panose="020F0502020204030204" pitchFamily="34" charset="0"/>
                <a:ea typeface="Yu Gothic" panose="020B0400000000000000" pitchFamily="34" charset="-128"/>
              </a:rPr>
              <a:t>National Voter Support for Funding Children’s Services</a:t>
            </a:r>
            <a:r>
              <a:rPr lang="en-US" sz="1200" dirty="0">
                <a:solidFill>
                  <a:schemeClr val="bg1"/>
                </a:solidFill>
                <a:effectLst/>
                <a:latin typeface="Calibri" panose="020F0502020204030204" pitchFamily="34" charset="0"/>
                <a:ea typeface="Yu Gothic" panose="020B0400000000000000" pitchFamily="34" charset="-128"/>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lang="en-US" sz="1200" u="sng" dirty="0">
                <a:solidFill>
                  <a:schemeClr val="bg1"/>
                </a:solidFill>
                <a:effectLst/>
                <a:latin typeface="Calibri" panose="020F0502020204030204" pitchFamily="34" charset="0"/>
                <a:ea typeface="Yu Gothic" panose="020B0400000000000000" pitchFamily="34" charset="-128"/>
                <a:hlinkClick r:id="rId2">
                  <a:extLst>
                    <a:ext uri="{A12FA001-AC4F-418D-AE19-62706E023703}">
                      <ahyp:hlinkClr xmlns:ahyp="http://schemas.microsoft.com/office/drawing/2018/hyperlinkcolor" val="tx"/>
                    </a:ext>
                  </a:extLst>
                </a:hlinkClick>
              </a:rPr>
              <a:t>childrensfundingproject.org</a:t>
            </a:r>
            <a:endParaRPr lang="en-US" sz="1200" dirty="0">
              <a:solidFill>
                <a:schemeClr val="bg1"/>
              </a:solidFill>
              <a:effectLst/>
              <a:latin typeface="Calibri" panose="020F0502020204030204" pitchFamily="34" charset="0"/>
              <a:ea typeface="Yu Gothic" panose="020B0400000000000000" pitchFamily="34" charset="-128"/>
            </a:endParaRPr>
          </a:p>
        </p:txBody>
      </p:sp>
      <p:grpSp>
        <p:nvGrpSpPr>
          <p:cNvPr id="12" name="Group 11">
            <a:extLst>
              <a:ext uri="{FF2B5EF4-FFF2-40B4-BE49-F238E27FC236}">
                <a16:creationId xmlns:a16="http://schemas.microsoft.com/office/drawing/2014/main" id="{FD8BCCD3-8DD7-4C73-9280-C5844AE9553C}"/>
              </a:ext>
            </a:extLst>
          </p:cNvPr>
          <p:cNvGrpSpPr/>
          <p:nvPr/>
        </p:nvGrpSpPr>
        <p:grpSpPr>
          <a:xfrm>
            <a:off x="6617555" y="2500179"/>
            <a:ext cx="4283726" cy="1024441"/>
            <a:chOff x="8259779" y="4136803"/>
            <a:chExt cx="4283726" cy="1024441"/>
          </a:xfrm>
        </p:grpSpPr>
        <p:pic>
          <p:nvPicPr>
            <p:cNvPr id="15" name="Picture 14" descr="Icon&#10;&#10;Description automatically generated">
              <a:extLst>
                <a:ext uri="{FF2B5EF4-FFF2-40B4-BE49-F238E27FC236}">
                  <a16:creationId xmlns:a16="http://schemas.microsoft.com/office/drawing/2014/main" id="{D25021BC-197D-494F-B598-A11218641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779" y="4136803"/>
              <a:ext cx="777933" cy="1015212"/>
            </a:xfrm>
            <a:prstGeom prst="rect">
              <a:avLst/>
            </a:prstGeom>
          </p:spPr>
        </p:pic>
        <p:sp>
          <p:nvSpPr>
            <p:cNvPr id="21" name="TextBox 20">
              <a:extLst>
                <a:ext uri="{FF2B5EF4-FFF2-40B4-BE49-F238E27FC236}">
                  <a16:creationId xmlns:a16="http://schemas.microsoft.com/office/drawing/2014/main" id="{83F4CBBB-D14C-4A86-8199-3744EC2D1595}"/>
                </a:ext>
              </a:extLst>
            </p:cNvPr>
            <p:cNvSpPr txBox="1"/>
            <p:nvPr/>
          </p:nvSpPr>
          <p:spPr>
            <a:xfrm>
              <a:off x="9852039" y="4538508"/>
              <a:ext cx="2691466" cy="338554"/>
            </a:xfrm>
            <a:prstGeom prst="rect">
              <a:avLst/>
            </a:prstGeom>
            <a:noFill/>
          </p:spPr>
          <p:txBody>
            <a:bodyPr wrap="square">
              <a:spAutoFit/>
            </a:bodyPr>
            <a:lstStyle/>
            <a:p>
              <a:r>
                <a:rPr lang="en-US" sz="1600" b="1" dirty="0">
                  <a:solidFill>
                    <a:schemeClr val="bg1"/>
                  </a:solidFill>
                </a:rPr>
                <a:t>Corporate profits</a:t>
              </a:r>
            </a:p>
          </p:txBody>
        </p:sp>
        <p:grpSp>
          <p:nvGrpSpPr>
            <p:cNvPr id="28" name="Group 27">
              <a:extLst>
                <a:ext uri="{FF2B5EF4-FFF2-40B4-BE49-F238E27FC236}">
                  <a16:creationId xmlns:a16="http://schemas.microsoft.com/office/drawing/2014/main" id="{F9F1D438-4950-432C-A9F8-68B74417AA79}"/>
                </a:ext>
              </a:extLst>
            </p:cNvPr>
            <p:cNvGrpSpPr/>
            <p:nvPr/>
          </p:nvGrpSpPr>
          <p:grpSpPr>
            <a:xfrm>
              <a:off x="8912279" y="4295781"/>
              <a:ext cx="865463" cy="865463"/>
              <a:chOff x="3065016" y="3791516"/>
              <a:chExt cx="1121789" cy="1121789"/>
            </a:xfrm>
          </p:grpSpPr>
          <p:sp>
            <p:nvSpPr>
              <p:cNvPr id="29" name="Oval 28">
                <a:extLst>
                  <a:ext uri="{FF2B5EF4-FFF2-40B4-BE49-F238E27FC236}">
                    <a16:creationId xmlns:a16="http://schemas.microsoft.com/office/drawing/2014/main" id="{BA9A536C-738F-4F39-8E30-541710B65245}"/>
                  </a:ext>
                </a:extLst>
              </p:cNvPr>
              <p:cNvSpPr/>
              <p:nvPr/>
            </p:nvSpPr>
            <p:spPr>
              <a:xfrm>
                <a:off x="3065016" y="3791516"/>
                <a:ext cx="1121789" cy="1121789"/>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DE8E50B-2493-4F9E-B93E-879F36D5AD3D}"/>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72%</a:t>
                </a:r>
              </a:p>
            </p:txBody>
          </p:sp>
        </p:grpSp>
      </p:grpSp>
      <p:grpSp>
        <p:nvGrpSpPr>
          <p:cNvPr id="6" name="Group 5">
            <a:extLst>
              <a:ext uri="{FF2B5EF4-FFF2-40B4-BE49-F238E27FC236}">
                <a16:creationId xmlns:a16="http://schemas.microsoft.com/office/drawing/2014/main" id="{C3B4E1C8-9EE5-455E-B764-5B826588B201}"/>
              </a:ext>
            </a:extLst>
          </p:cNvPr>
          <p:cNvGrpSpPr/>
          <p:nvPr/>
        </p:nvGrpSpPr>
        <p:grpSpPr>
          <a:xfrm>
            <a:off x="999337" y="2647058"/>
            <a:ext cx="5994544" cy="875497"/>
            <a:chOff x="5284869" y="2720633"/>
            <a:chExt cx="5994544" cy="875497"/>
          </a:xfrm>
        </p:grpSpPr>
        <p:pic>
          <p:nvPicPr>
            <p:cNvPr id="7" name="Picture 6" descr="Icon&#10;&#10;Description automatically generated">
              <a:extLst>
                <a:ext uri="{FF2B5EF4-FFF2-40B4-BE49-F238E27FC236}">
                  <a16:creationId xmlns:a16="http://schemas.microsoft.com/office/drawing/2014/main" id="{F348E322-FC3E-4FD3-8FEF-772F9B7AF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869" y="2720633"/>
              <a:ext cx="919959" cy="775973"/>
            </a:xfrm>
            <a:prstGeom prst="rect">
              <a:avLst/>
            </a:prstGeom>
          </p:spPr>
        </p:pic>
        <p:sp>
          <p:nvSpPr>
            <p:cNvPr id="20" name="TextBox 19">
              <a:extLst>
                <a:ext uri="{FF2B5EF4-FFF2-40B4-BE49-F238E27FC236}">
                  <a16:creationId xmlns:a16="http://schemas.microsoft.com/office/drawing/2014/main" id="{09E601A3-330D-4372-8775-CCD5D8F16643}"/>
                </a:ext>
              </a:extLst>
            </p:cNvPr>
            <p:cNvSpPr txBox="1"/>
            <p:nvPr/>
          </p:nvSpPr>
          <p:spPr>
            <a:xfrm>
              <a:off x="6985056" y="2824952"/>
              <a:ext cx="4294357" cy="584775"/>
            </a:xfrm>
            <a:prstGeom prst="rect">
              <a:avLst/>
            </a:prstGeom>
            <a:noFill/>
          </p:spPr>
          <p:txBody>
            <a:bodyPr wrap="square">
              <a:spAutoFit/>
            </a:bodyPr>
            <a:lstStyle/>
            <a:p>
              <a:r>
                <a:rPr lang="en-US" sz="1600" b="1" dirty="0">
                  <a:solidFill>
                    <a:schemeClr val="bg1"/>
                  </a:solidFill>
                </a:rPr>
                <a:t>Sales of commercial property </a:t>
              </a:r>
              <a:br>
                <a:rPr lang="en-US" sz="1600" b="1" dirty="0">
                  <a:solidFill>
                    <a:schemeClr val="bg1"/>
                  </a:solidFill>
                </a:rPr>
              </a:br>
              <a:r>
                <a:rPr lang="en-US" sz="1600" b="1" dirty="0">
                  <a:solidFill>
                    <a:schemeClr val="bg1"/>
                  </a:solidFill>
                </a:rPr>
                <a:t>worth over $1 million</a:t>
              </a:r>
            </a:p>
          </p:txBody>
        </p:sp>
        <p:grpSp>
          <p:nvGrpSpPr>
            <p:cNvPr id="31" name="Group 30">
              <a:extLst>
                <a:ext uri="{FF2B5EF4-FFF2-40B4-BE49-F238E27FC236}">
                  <a16:creationId xmlns:a16="http://schemas.microsoft.com/office/drawing/2014/main" id="{9038CF0A-0D5E-4829-9B59-0703EA8A9924}"/>
                </a:ext>
              </a:extLst>
            </p:cNvPr>
            <p:cNvGrpSpPr/>
            <p:nvPr/>
          </p:nvGrpSpPr>
          <p:grpSpPr>
            <a:xfrm>
              <a:off x="6024899" y="2730667"/>
              <a:ext cx="865463" cy="865463"/>
              <a:chOff x="3065016" y="3791516"/>
              <a:chExt cx="1121789" cy="1121789"/>
            </a:xfrm>
          </p:grpSpPr>
          <p:sp>
            <p:nvSpPr>
              <p:cNvPr id="32" name="Oval 31">
                <a:extLst>
                  <a:ext uri="{FF2B5EF4-FFF2-40B4-BE49-F238E27FC236}">
                    <a16:creationId xmlns:a16="http://schemas.microsoft.com/office/drawing/2014/main" id="{7799F75A-2C1D-4880-BDBB-0F0F337035C5}"/>
                  </a:ext>
                </a:extLst>
              </p:cNvPr>
              <p:cNvSpPr/>
              <p:nvPr/>
            </p:nvSpPr>
            <p:spPr>
              <a:xfrm>
                <a:off x="3065016" y="3791516"/>
                <a:ext cx="1121789" cy="1121789"/>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F6D82A5-CF11-447F-8F34-06FE2C5DC820}"/>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74%</a:t>
                </a:r>
              </a:p>
            </p:txBody>
          </p:sp>
        </p:grpSp>
      </p:grpSp>
      <p:grpSp>
        <p:nvGrpSpPr>
          <p:cNvPr id="8" name="Group 7">
            <a:extLst>
              <a:ext uri="{FF2B5EF4-FFF2-40B4-BE49-F238E27FC236}">
                <a16:creationId xmlns:a16="http://schemas.microsoft.com/office/drawing/2014/main" id="{8E4E7C21-59E8-4025-967B-628D025A3B9B}"/>
              </a:ext>
            </a:extLst>
          </p:cNvPr>
          <p:cNvGrpSpPr/>
          <p:nvPr/>
        </p:nvGrpSpPr>
        <p:grpSpPr>
          <a:xfrm>
            <a:off x="394449" y="4206211"/>
            <a:ext cx="3853631" cy="1003313"/>
            <a:chOff x="540569" y="4156752"/>
            <a:chExt cx="3722144" cy="1003313"/>
          </a:xfrm>
        </p:grpSpPr>
        <p:pic>
          <p:nvPicPr>
            <p:cNvPr id="13" name="Picture 12" descr="Icon&#10;&#10;Description automatically generated">
              <a:extLst>
                <a:ext uri="{FF2B5EF4-FFF2-40B4-BE49-F238E27FC236}">
                  <a16:creationId xmlns:a16="http://schemas.microsoft.com/office/drawing/2014/main" id="{0DD0882E-6479-4DCC-9B6F-664F60874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69" y="4276563"/>
              <a:ext cx="883502" cy="883502"/>
            </a:xfrm>
            <a:prstGeom prst="rect">
              <a:avLst/>
            </a:prstGeom>
          </p:spPr>
        </p:pic>
        <p:sp>
          <p:nvSpPr>
            <p:cNvPr id="22" name="TextBox 21">
              <a:extLst>
                <a:ext uri="{FF2B5EF4-FFF2-40B4-BE49-F238E27FC236}">
                  <a16:creationId xmlns:a16="http://schemas.microsoft.com/office/drawing/2014/main" id="{8B604D8F-87D0-4111-98F6-3E5B4E624C84}"/>
                </a:ext>
              </a:extLst>
            </p:cNvPr>
            <p:cNvSpPr txBox="1"/>
            <p:nvPr/>
          </p:nvSpPr>
          <p:spPr>
            <a:xfrm>
              <a:off x="2091728" y="4345105"/>
              <a:ext cx="2170985" cy="584775"/>
            </a:xfrm>
            <a:prstGeom prst="rect">
              <a:avLst/>
            </a:prstGeom>
            <a:noFill/>
          </p:spPr>
          <p:txBody>
            <a:bodyPr wrap="square">
              <a:spAutoFit/>
            </a:bodyPr>
            <a:lstStyle/>
            <a:p>
              <a:r>
                <a:rPr lang="en-US" sz="1600" b="1" dirty="0">
                  <a:solidFill>
                    <a:schemeClr val="bg1"/>
                  </a:solidFill>
                </a:rPr>
                <a:t>Digital advertising sales</a:t>
              </a:r>
            </a:p>
          </p:txBody>
        </p:sp>
        <p:grpSp>
          <p:nvGrpSpPr>
            <p:cNvPr id="34" name="Group 33">
              <a:extLst>
                <a:ext uri="{FF2B5EF4-FFF2-40B4-BE49-F238E27FC236}">
                  <a16:creationId xmlns:a16="http://schemas.microsoft.com/office/drawing/2014/main" id="{6642E16B-377B-48B3-B197-D43D8711B97A}"/>
                </a:ext>
              </a:extLst>
            </p:cNvPr>
            <p:cNvGrpSpPr/>
            <p:nvPr/>
          </p:nvGrpSpPr>
          <p:grpSpPr>
            <a:xfrm>
              <a:off x="1181310" y="4156752"/>
              <a:ext cx="865463" cy="865463"/>
              <a:chOff x="3065016" y="3791516"/>
              <a:chExt cx="1121789" cy="1121789"/>
            </a:xfrm>
          </p:grpSpPr>
          <p:sp>
            <p:nvSpPr>
              <p:cNvPr id="35" name="Oval 34">
                <a:extLst>
                  <a:ext uri="{FF2B5EF4-FFF2-40B4-BE49-F238E27FC236}">
                    <a16:creationId xmlns:a16="http://schemas.microsoft.com/office/drawing/2014/main" id="{8826E63C-465A-41CD-9E3F-C27EF8C592B2}"/>
                  </a:ext>
                </a:extLst>
              </p:cNvPr>
              <p:cNvSpPr/>
              <p:nvPr/>
            </p:nvSpPr>
            <p:spPr>
              <a:xfrm>
                <a:off x="3065016" y="3791516"/>
                <a:ext cx="1121789" cy="1121789"/>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FB944DA-2E24-4EC5-A86E-7AFA5CC6000A}"/>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69%</a:t>
                </a:r>
              </a:p>
            </p:txBody>
          </p:sp>
        </p:grpSp>
      </p:grpSp>
      <p:grpSp>
        <p:nvGrpSpPr>
          <p:cNvPr id="10" name="Group 9">
            <a:extLst>
              <a:ext uri="{FF2B5EF4-FFF2-40B4-BE49-F238E27FC236}">
                <a16:creationId xmlns:a16="http://schemas.microsoft.com/office/drawing/2014/main" id="{D3B5BA71-6487-4F07-B578-78D9EBCE2C6C}"/>
              </a:ext>
            </a:extLst>
          </p:cNvPr>
          <p:cNvGrpSpPr/>
          <p:nvPr/>
        </p:nvGrpSpPr>
        <p:grpSpPr>
          <a:xfrm>
            <a:off x="4452242" y="4208962"/>
            <a:ext cx="3683276" cy="966192"/>
            <a:chOff x="4576503" y="4185473"/>
            <a:chExt cx="3683276" cy="966192"/>
          </a:xfrm>
        </p:grpSpPr>
        <p:pic>
          <p:nvPicPr>
            <p:cNvPr id="9" name="Picture 8" descr="Icon&#10;&#10;Description automatically generated">
              <a:extLst>
                <a:ext uri="{FF2B5EF4-FFF2-40B4-BE49-F238E27FC236}">
                  <a16:creationId xmlns:a16="http://schemas.microsoft.com/office/drawing/2014/main" id="{4F1A990C-FD96-4A5B-90DF-3BE7A12CE3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6503" y="4185473"/>
              <a:ext cx="936763" cy="966192"/>
            </a:xfrm>
            <a:prstGeom prst="rect">
              <a:avLst/>
            </a:prstGeom>
          </p:spPr>
        </p:pic>
        <p:sp>
          <p:nvSpPr>
            <p:cNvPr id="23" name="TextBox 22">
              <a:extLst>
                <a:ext uri="{FF2B5EF4-FFF2-40B4-BE49-F238E27FC236}">
                  <a16:creationId xmlns:a16="http://schemas.microsoft.com/office/drawing/2014/main" id="{257E95D8-2DAB-4A30-B42D-80006EB0E360}"/>
                </a:ext>
              </a:extLst>
            </p:cNvPr>
            <p:cNvSpPr txBox="1"/>
            <p:nvPr/>
          </p:nvSpPr>
          <p:spPr>
            <a:xfrm>
              <a:off x="6270068" y="4369728"/>
              <a:ext cx="1989711" cy="584775"/>
            </a:xfrm>
            <a:prstGeom prst="rect">
              <a:avLst/>
            </a:prstGeom>
            <a:noFill/>
          </p:spPr>
          <p:txBody>
            <a:bodyPr wrap="square">
              <a:spAutoFit/>
            </a:bodyPr>
            <a:lstStyle/>
            <a:p>
              <a:r>
                <a:rPr lang="en-US" sz="1600" b="1" dirty="0">
                  <a:solidFill>
                    <a:schemeClr val="bg1"/>
                  </a:solidFill>
                </a:rPr>
                <a:t>High-income earners</a:t>
              </a:r>
            </a:p>
          </p:txBody>
        </p:sp>
        <p:grpSp>
          <p:nvGrpSpPr>
            <p:cNvPr id="37" name="Group 36">
              <a:extLst>
                <a:ext uri="{FF2B5EF4-FFF2-40B4-BE49-F238E27FC236}">
                  <a16:creationId xmlns:a16="http://schemas.microsoft.com/office/drawing/2014/main" id="{EFEBB87F-FD6D-4815-B746-FAE6C7DDFFD3}"/>
                </a:ext>
              </a:extLst>
            </p:cNvPr>
            <p:cNvGrpSpPr/>
            <p:nvPr/>
          </p:nvGrpSpPr>
          <p:grpSpPr>
            <a:xfrm>
              <a:off x="5333305" y="4253119"/>
              <a:ext cx="865463" cy="865463"/>
              <a:chOff x="3065016" y="3791516"/>
              <a:chExt cx="1121789" cy="1121789"/>
            </a:xfrm>
          </p:grpSpPr>
          <p:sp>
            <p:nvSpPr>
              <p:cNvPr id="38" name="Oval 37">
                <a:extLst>
                  <a:ext uri="{FF2B5EF4-FFF2-40B4-BE49-F238E27FC236}">
                    <a16:creationId xmlns:a16="http://schemas.microsoft.com/office/drawing/2014/main" id="{54753D5C-6705-4BD0-85B0-C3C8A3BDAF8A}"/>
                  </a:ext>
                </a:extLst>
              </p:cNvPr>
              <p:cNvSpPr/>
              <p:nvPr/>
            </p:nvSpPr>
            <p:spPr>
              <a:xfrm>
                <a:off x="3065016" y="3791516"/>
                <a:ext cx="1121789" cy="1121789"/>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6004348-ACA7-452E-8599-454FC0488917}"/>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67%</a:t>
                </a:r>
              </a:p>
            </p:txBody>
          </p:sp>
        </p:grpSp>
      </p:grpSp>
      <p:grpSp>
        <p:nvGrpSpPr>
          <p:cNvPr id="5" name="Group 4">
            <a:extLst>
              <a:ext uri="{FF2B5EF4-FFF2-40B4-BE49-F238E27FC236}">
                <a16:creationId xmlns:a16="http://schemas.microsoft.com/office/drawing/2014/main" id="{3AEAB369-F7D2-419C-84B8-92422D93B1B2}"/>
              </a:ext>
            </a:extLst>
          </p:cNvPr>
          <p:cNvGrpSpPr/>
          <p:nvPr/>
        </p:nvGrpSpPr>
        <p:grpSpPr>
          <a:xfrm>
            <a:off x="7959975" y="4196882"/>
            <a:ext cx="4171004" cy="884921"/>
            <a:chOff x="593353" y="2640341"/>
            <a:chExt cx="4171004" cy="884921"/>
          </a:xfrm>
        </p:grpSpPr>
        <p:pic>
          <p:nvPicPr>
            <p:cNvPr id="11" name="Picture 10" descr="Icon&#10;&#10;Description automatically generated">
              <a:extLst>
                <a:ext uri="{FF2B5EF4-FFF2-40B4-BE49-F238E27FC236}">
                  <a16:creationId xmlns:a16="http://schemas.microsoft.com/office/drawing/2014/main" id="{769F06E7-0EA1-4E4F-81CA-ECFB1D3838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53" y="2640341"/>
              <a:ext cx="777934" cy="884921"/>
            </a:xfrm>
            <a:prstGeom prst="rect">
              <a:avLst/>
            </a:prstGeom>
          </p:spPr>
        </p:pic>
        <p:sp>
          <p:nvSpPr>
            <p:cNvPr id="27" name="TextBox 26">
              <a:extLst>
                <a:ext uri="{FF2B5EF4-FFF2-40B4-BE49-F238E27FC236}">
                  <a16:creationId xmlns:a16="http://schemas.microsoft.com/office/drawing/2014/main" id="{F25A643D-36A8-4E24-B973-540AA2C86C79}"/>
                </a:ext>
              </a:extLst>
            </p:cNvPr>
            <p:cNvSpPr txBox="1"/>
            <p:nvPr/>
          </p:nvSpPr>
          <p:spPr>
            <a:xfrm>
              <a:off x="2111317" y="2768310"/>
              <a:ext cx="2653040" cy="584775"/>
            </a:xfrm>
            <a:prstGeom prst="rect">
              <a:avLst/>
            </a:prstGeom>
            <a:noFill/>
          </p:spPr>
          <p:txBody>
            <a:bodyPr wrap="square">
              <a:spAutoFit/>
            </a:bodyPr>
            <a:lstStyle/>
            <a:p>
              <a:r>
                <a:rPr lang="en-US" sz="1600" b="1" dirty="0">
                  <a:solidFill>
                    <a:schemeClr val="bg1"/>
                  </a:solidFill>
                </a:rPr>
                <a:t>Sales of personal data collected online</a:t>
              </a:r>
            </a:p>
          </p:txBody>
        </p:sp>
        <p:grpSp>
          <p:nvGrpSpPr>
            <p:cNvPr id="40" name="Group 39">
              <a:extLst>
                <a:ext uri="{FF2B5EF4-FFF2-40B4-BE49-F238E27FC236}">
                  <a16:creationId xmlns:a16="http://schemas.microsoft.com/office/drawing/2014/main" id="{FC2136F4-CBBB-4DF8-8FD4-5B5C5E5E14BC}"/>
                </a:ext>
              </a:extLst>
            </p:cNvPr>
            <p:cNvGrpSpPr/>
            <p:nvPr/>
          </p:nvGrpSpPr>
          <p:grpSpPr>
            <a:xfrm>
              <a:off x="1232755" y="2659619"/>
              <a:ext cx="865463" cy="865463"/>
              <a:chOff x="3065016" y="3791516"/>
              <a:chExt cx="1121789" cy="1121789"/>
            </a:xfrm>
          </p:grpSpPr>
          <p:sp>
            <p:nvSpPr>
              <p:cNvPr id="41" name="Oval 40">
                <a:extLst>
                  <a:ext uri="{FF2B5EF4-FFF2-40B4-BE49-F238E27FC236}">
                    <a16:creationId xmlns:a16="http://schemas.microsoft.com/office/drawing/2014/main" id="{4E82AF59-2D67-4EF6-91DD-0E88F8541559}"/>
                  </a:ext>
                </a:extLst>
              </p:cNvPr>
              <p:cNvSpPr/>
              <p:nvPr/>
            </p:nvSpPr>
            <p:spPr>
              <a:xfrm>
                <a:off x="3065016" y="3791516"/>
                <a:ext cx="1121789" cy="1121789"/>
              </a:xfrm>
              <a:prstGeom prst="ellipse">
                <a:avLst/>
              </a:prstGeom>
              <a:solidFill>
                <a:srgbClr val="31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5A447C3-1FBF-4D22-AFE9-0C1639CE704F}"/>
                  </a:ext>
                </a:extLst>
              </p:cNvPr>
              <p:cNvSpPr txBox="1"/>
              <p:nvPr/>
            </p:nvSpPr>
            <p:spPr>
              <a:xfrm>
                <a:off x="3065016" y="4090800"/>
                <a:ext cx="1121789" cy="538637"/>
              </a:xfrm>
              <a:prstGeom prst="rect">
                <a:avLst/>
              </a:prstGeom>
              <a:noFill/>
            </p:spPr>
            <p:txBody>
              <a:bodyPr wrap="square" rtlCol="0">
                <a:spAutoFit/>
              </a:bodyPr>
              <a:lstStyle/>
              <a:p>
                <a:pPr algn="ctr"/>
                <a:r>
                  <a:rPr lang="en-US" sz="2000" dirty="0">
                    <a:solidFill>
                      <a:schemeClr val="bg1"/>
                    </a:solidFill>
                    <a:latin typeface="+mj-lt"/>
                  </a:rPr>
                  <a:t>64%</a:t>
                </a:r>
              </a:p>
            </p:txBody>
          </p:sp>
        </p:grpSp>
      </p:grpSp>
    </p:spTree>
    <p:extLst>
      <p:ext uri="{BB962C8B-B14F-4D97-AF65-F5344CB8AC3E}">
        <p14:creationId xmlns:p14="http://schemas.microsoft.com/office/powerpoint/2010/main" val="141711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97E9-ACDA-40F8-A1AD-2EE4B1538785}"/>
              </a:ext>
            </a:extLst>
          </p:cNvPr>
          <p:cNvSpPr>
            <a:spLocks noGrp="1"/>
          </p:cNvSpPr>
          <p:nvPr>
            <p:ph type="title"/>
          </p:nvPr>
        </p:nvSpPr>
        <p:spPr>
          <a:xfrm>
            <a:off x="838200" y="130602"/>
            <a:ext cx="10515600" cy="1458119"/>
          </a:xfrm>
        </p:spPr>
        <p:txBody>
          <a:bodyPr>
            <a:noAutofit/>
          </a:bodyPr>
          <a:lstStyle/>
          <a:p>
            <a:r>
              <a:rPr lang="en-US" sz="2000" dirty="0"/>
              <a:t>Voters across political parties show greater support for tax increases to fund children’s services when they know the specific </a:t>
            </a:r>
            <a:r>
              <a:rPr lang="en-US" sz="2000" i="1" dirty="0"/>
              <a:t>source</a:t>
            </a:r>
            <a:r>
              <a:rPr lang="en-US" sz="2000" dirty="0"/>
              <a:t> for the new revenue.</a:t>
            </a:r>
          </a:p>
        </p:txBody>
      </p:sp>
      <p:cxnSp>
        <p:nvCxnSpPr>
          <p:cNvPr id="4" name="Straight Connector 3">
            <a:extLst>
              <a:ext uri="{FF2B5EF4-FFF2-40B4-BE49-F238E27FC236}">
                <a16:creationId xmlns:a16="http://schemas.microsoft.com/office/drawing/2014/main" id="{ABD4531E-D830-44F1-B639-418F0CF2A7DE}"/>
              </a:ext>
            </a:extLst>
          </p:cNvPr>
          <p:cNvCxnSpPr>
            <a:cxnSpLocks/>
          </p:cNvCxnSpPr>
          <p:nvPr/>
        </p:nvCxnSpPr>
        <p:spPr>
          <a:xfrm>
            <a:off x="901262" y="1380203"/>
            <a:ext cx="2491477" cy="0"/>
          </a:xfrm>
          <a:prstGeom prst="line">
            <a:avLst/>
          </a:prstGeom>
          <a:ln w="76200">
            <a:solidFill>
              <a:srgbClr val="3358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75381F-9334-45F3-9154-D7ACAB149438}"/>
              </a:ext>
            </a:extLst>
          </p:cNvPr>
          <p:cNvSpPr txBox="1"/>
          <p:nvPr/>
        </p:nvSpPr>
        <p:spPr>
          <a:xfrm>
            <a:off x="3286408" y="5896401"/>
            <a:ext cx="8632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Source: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Children’s Funding Accelerator,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National Voter Support for Funding Children’s Services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rPr>
              <a:t> (national poll conducted by FM3 Research) (Washington, DC: Children’s Funding Project, 2021). Children’s Funding Project is a nonprofit social impact organization that helps communities and states expand equitable opportunities for children and youth through strategic public financing. </a:t>
            </a:r>
            <a:r>
              <a:rPr kumimoji="0" lang="en-US" sz="1200" b="0" i="0" u="sng" strike="noStrike" kern="1200" cap="none" spc="0" normalizeH="0" baseline="0" noProof="0" dirty="0">
                <a:ln>
                  <a:noFill/>
                </a:ln>
                <a:solidFill>
                  <a:srgbClr val="0000FF"/>
                </a:solidFill>
                <a:effectLst/>
                <a:uLnTx/>
                <a:uFillTx/>
                <a:latin typeface="Calibri" panose="020F0502020204030204" pitchFamily="34" charset="0"/>
                <a:ea typeface="Yu Gothic" panose="020B0400000000000000" pitchFamily="34" charset="-128"/>
                <a:cs typeface="+mn-cs"/>
                <a:hlinkClick r:id="rId2"/>
              </a:rPr>
              <a:t>childrensfundingproject.org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mn-cs"/>
            </a:endParaRPr>
          </a:p>
        </p:txBody>
      </p:sp>
      <p:graphicFrame>
        <p:nvGraphicFramePr>
          <p:cNvPr id="9" name="Chart 8">
            <a:extLst>
              <a:ext uri="{FF2B5EF4-FFF2-40B4-BE49-F238E27FC236}">
                <a16:creationId xmlns:a16="http://schemas.microsoft.com/office/drawing/2014/main" id="{37066F01-50C8-437F-8D3C-C6BF88D31DCC}"/>
              </a:ext>
            </a:extLst>
          </p:cNvPr>
          <p:cNvGraphicFramePr/>
          <p:nvPr/>
        </p:nvGraphicFramePr>
        <p:xfrm>
          <a:off x="401599" y="1705463"/>
          <a:ext cx="11517530" cy="315431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Rounded Corners 12">
            <a:extLst>
              <a:ext uri="{FF2B5EF4-FFF2-40B4-BE49-F238E27FC236}">
                <a16:creationId xmlns:a16="http://schemas.microsoft.com/office/drawing/2014/main" id="{E99A18EC-B598-4A61-B4BD-6018AF7C8CDA}"/>
              </a:ext>
            </a:extLst>
          </p:cNvPr>
          <p:cNvSpPr/>
          <p:nvPr/>
        </p:nvSpPr>
        <p:spPr>
          <a:xfrm>
            <a:off x="2347658" y="5105245"/>
            <a:ext cx="7496684" cy="328066"/>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18" name="Group 17">
            <a:extLst>
              <a:ext uri="{FF2B5EF4-FFF2-40B4-BE49-F238E27FC236}">
                <a16:creationId xmlns:a16="http://schemas.microsoft.com/office/drawing/2014/main" id="{A27308F9-F1BF-4D5D-ABEB-73E166C7EEC4}"/>
              </a:ext>
            </a:extLst>
          </p:cNvPr>
          <p:cNvGrpSpPr/>
          <p:nvPr/>
        </p:nvGrpSpPr>
        <p:grpSpPr>
          <a:xfrm>
            <a:off x="7677210" y="5116592"/>
            <a:ext cx="1546691" cy="276999"/>
            <a:chOff x="6913255" y="5081470"/>
            <a:chExt cx="1546691" cy="276999"/>
          </a:xfrm>
        </p:grpSpPr>
        <p:sp>
          <p:nvSpPr>
            <p:cNvPr id="16" name="Oval 15">
              <a:extLst>
                <a:ext uri="{FF2B5EF4-FFF2-40B4-BE49-F238E27FC236}">
                  <a16:creationId xmlns:a16="http://schemas.microsoft.com/office/drawing/2014/main" id="{3D80B048-5030-4E21-A00D-197A1973058E}"/>
                </a:ext>
              </a:extLst>
            </p:cNvPr>
            <p:cNvSpPr/>
            <p:nvPr/>
          </p:nvSpPr>
          <p:spPr>
            <a:xfrm>
              <a:off x="6913255" y="5119326"/>
              <a:ext cx="229206" cy="22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08A96AF5-C8E9-4638-9E81-23553F7E33D6}"/>
                </a:ext>
              </a:extLst>
            </p:cNvPr>
            <p:cNvSpPr txBox="1"/>
            <p:nvPr/>
          </p:nvSpPr>
          <p:spPr>
            <a:xfrm>
              <a:off x="7145409" y="5081470"/>
              <a:ext cx="13145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Republicans</a:t>
              </a:r>
              <a:endParaRPr kumimoji="0" lang="en-US" sz="1400" b="1"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22" name="Group 21">
            <a:extLst>
              <a:ext uri="{FF2B5EF4-FFF2-40B4-BE49-F238E27FC236}">
                <a16:creationId xmlns:a16="http://schemas.microsoft.com/office/drawing/2014/main" id="{3900B6B2-AA2B-4938-B34A-E5FE1629D29E}"/>
              </a:ext>
            </a:extLst>
          </p:cNvPr>
          <p:cNvGrpSpPr/>
          <p:nvPr/>
        </p:nvGrpSpPr>
        <p:grpSpPr>
          <a:xfrm>
            <a:off x="5285099" y="5116592"/>
            <a:ext cx="1796812" cy="276999"/>
            <a:chOff x="3975775" y="5118080"/>
            <a:chExt cx="1796812" cy="276999"/>
          </a:xfrm>
        </p:grpSpPr>
        <p:sp>
          <p:nvSpPr>
            <p:cNvPr id="15" name="Oval 14">
              <a:extLst>
                <a:ext uri="{FF2B5EF4-FFF2-40B4-BE49-F238E27FC236}">
                  <a16:creationId xmlns:a16="http://schemas.microsoft.com/office/drawing/2014/main" id="{1F5A05F2-ECCD-4BBB-BC7C-FC1DE9E49811}"/>
                </a:ext>
              </a:extLst>
            </p:cNvPr>
            <p:cNvSpPr/>
            <p:nvPr/>
          </p:nvSpPr>
          <p:spPr>
            <a:xfrm>
              <a:off x="3975775" y="5154416"/>
              <a:ext cx="229206" cy="22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1" name="TextBox 20">
              <a:extLst>
                <a:ext uri="{FF2B5EF4-FFF2-40B4-BE49-F238E27FC236}">
                  <a16:creationId xmlns:a16="http://schemas.microsoft.com/office/drawing/2014/main" id="{970D0EC6-3961-4815-822C-B981F5A04A18}"/>
                </a:ext>
              </a:extLst>
            </p:cNvPr>
            <p:cNvSpPr txBox="1"/>
            <p:nvPr/>
          </p:nvSpPr>
          <p:spPr>
            <a:xfrm>
              <a:off x="4207905" y="5118080"/>
              <a:ext cx="1564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Independents</a:t>
              </a:r>
              <a:endParaRPr kumimoji="0" lang="en-US" sz="1400" b="1"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24" name="Group 23">
            <a:extLst>
              <a:ext uri="{FF2B5EF4-FFF2-40B4-BE49-F238E27FC236}">
                <a16:creationId xmlns:a16="http://schemas.microsoft.com/office/drawing/2014/main" id="{F952F337-6ED4-4020-B20E-DE44E59EDCA2}"/>
              </a:ext>
            </a:extLst>
          </p:cNvPr>
          <p:cNvGrpSpPr/>
          <p:nvPr/>
        </p:nvGrpSpPr>
        <p:grpSpPr>
          <a:xfrm>
            <a:off x="3030668" y="5116592"/>
            <a:ext cx="1803552" cy="276999"/>
            <a:chOff x="1917794" y="5116337"/>
            <a:chExt cx="1803552" cy="276999"/>
          </a:xfrm>
        </p:grpSpPr>
        <p:sp>
          <p:nvSpPr>
            <p:cNvPr id="14" name="Oval 13">
              <a:extLst>
                <a:ext uri="{FF2B5EF4-FFF2-40B4-BE49-F238E27FC236}">
                  <a16:creationId xmlns:a16="http://schemas.microsoft.com/office/drawing/2014/main" id="{F49E82D0-E53C-4C48-B312-30C2DED55D76}"/>
                </a:ext>
              </a:extLst>
            </p:cNvPr>
            <p:cNvSpPr/>
            <p:nvPr/>
          </p:nvSpPr>
          <p:spPr>
            <a:xfrm>
              <a:off x="1917794" y="5146081"/>
              <a:ext cx="229206" cy="22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52860C4D-B440-4572-B019-38338E569CBE}"/>
                </a:ext>
              </a:extLst>
            </p:cNvPr>
            <p:cNvSpPr txBox="1"/>
            <p:nvPr/>
          </p:nvSpPr>
          <p:spPr>
            <a:xfrm>
              <a:off x="2156664" y="5116337"/>
              <a:ext cx="1564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Democrats</a:t>
              </a:r>
              <a:endParaRPr kumimoji="0" lang="en-US" sz="1400" b="1" i="0" u="none" strike="noStrike" kern="1200" cap="none" spc="0" normalizeH="0" baseline="0" noProof="0" dirty="0">
                <a:ln>
                  <a:noFill/>
                </a:ln>
                <a:solidFill>
                  <a:prstClr val="black"/>
                </a:solidFill>
                <a:effectLst/>
                <a:uLnTx/>
                <a:uFillTx/>
                <a:latin typeface="Verdana"/>
                <a:ea typeface="+mn-ea"/>
                <a:cs typeface="+mn-cs"/>
              </a:endParaRPr>
            </a:p>
          </p:txBody>
        </p:sp>
      </p:grpSp>
      <p:pic>
        <p:nvPicPr>
          <p:cNvPr id="28" name="Picture 27" descr="A picture containing text, light, outdoor object, dark&#10;&#10;Description automatically generated">
            <a:extLst>
              <a:ext uri="{FF2B5EF4-FFF2-40B4-BE49-F238E27FC236}">
                <a16:creationId xmlns:a16="http://schemas.microsoft.com/office/drawing/2014/main" id="{3F8410BE-68D9-47B4-9683-ADBD14CA2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336" y="2710997"/>
            <a:ext cx="1031565" cy="1031565"/>
          </a:xfrm>
          <a:prstGeom prst="rect">
            <a:avLst/>
          </a:prstGeom>
        </p:spPr>
      </p:pic>
      <p:pic>
        <p:nvPicPr>
          <p:cNvPr id="30" name="Picture 29" descr="Icon&#10;&#10;Description automatically generated">
            <a:extLst>
              <a:ext uri="{FF2B5EF4-FFF2-40B4-BE49-F238E27FC236}">
                <a16:creationId xmlns:a16="http://schemas.microsoft.com/office/drawing/2014/main" id="{6E85A77D-90AE-4A3B-B874-A2844D80C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137" y="2710996"/>
            <a:ext cx="1031565" cy="1031565"/>
          </a:xfrm>
          <a:prstGeom prst="rect">
            <a:avLst/>
          </a:prstGeom>
        </p:spPr>
      </p:pic>
      <p:pic>
        <p:nvPicPr>
          <p:cNvPr id="19" name="Picture 18">
            <a:extLst>
              <a:ext uri="{FF2B5EF4-FFF2-40B4-BE49-F238E27FC236}">
                <a16:creationId xmlns:a16="http://schemas.microsoft.com/office/drawing/2014/main" id="{E872909F-9B40-4914-ADC2-40C8312C2C4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1262" y="2778005"/>
            <a:ext cx="897548" cy="897548"/>
          </a:xfrm>
          <a:prstGeom prst="rect">
            <a:avLst/>
          </a:prstGeom>
        </p:spPr>
      </p:pic>
    </p:spTree>
    <p:extLst>
      <p:ext uri="{BB962C8B-B14F-4D97-AF65-F5344CB8AC3E}">
        <p14:creationId xmlns:p14="http://schemas.microsoft.com/office/powerpoint/2010/main" val="27745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ipe(down)">
                                      <p:cBhvr>
                                        <p:cTn id="12" dur="500"/>
                                        <p:tgtEl>
                                          <p:spTgt spid="9">
                                            <p:graphicEl>
                                              <a:chart seriesIdx="-4" categoryIdx="0" bldStep="category"/>
                                            </p:graphic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down)">
                                      <p:cBhvr>
                                        <p:cTn id="22" dur="500"/>
                                        <p:tgtEl>
                                          <p:spTgt spid="9">
                                            <p:graphicEl>
                                              <a:chart seriesIdx="-4" categoryIdx="1" bldStep="category"/>
                                            </p:graphic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ipe(down)">
                                      <p:cBhvr>
                                        <p:cTn id="32" dur="500"/>
                                        <p:tgtEl>
                                          <p:spTgt spid="9">
                                            <p:graphicEl>
                                              <a:chart seriesIdx="-4" categoryIdx="2" bldStep="category"/>
                                            </p:graphicEl>
                                          </p:spTgt>
                                        </p:tgtEl>
                                      </p:cBhvr>
                                    </p:animEffect>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litical">
      <a:dk1>
        <a:sysClr val="windowText" lastClr="000000"/>
      </a:dk1>
      <a:lt1>
        <a:sysClr val="window" lastClr="FFFFFF"/>
      </a:lt1>
      <a:dk2>
        <a:srgbClr val="44546A"/>
      </a:dk2>
      <a:lt2>
        <a:srgbClr val="E7E6E6"/>
      </a:lt2>
      <a:accent1>
        <a:srgbClr val="5063A5"/>
      </a:accent1>
      <a:accent2>
        <a:srgbClr val="008D4A"/>
      </a:accent2>
      <a:accent3>
        <a:srgbClr val="BE5527"/>
      </a:accent3>
      <a:accent4>
        <a:srgbClr val="FFC000"/>
      </a:accent4>
      <a:accent5>
        <a:srgbClr val="5B9BD5"/>
      </a:accent5>
      <a:accent6>
        <a:srgbClr val="70AD47"/>
      </a:accent6>
      <a:hlink>
        <a:srgbClr val="0563C1"/>
      </a:hlink>
      <a:folHlink>
        <a:srgbClr val="954F72"/>
      </a:folHlink>
    </a:clrScheme>
    <a:fontScheme name="Custom 2">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2173</TotalTime>
  <Words>1549</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Calibri</vt:lpstr>
      <vt:lpstr>SofiaPro-Light</vt:lpstr>
      <vt:lpstr>Verdana</vt:lpstr>
      <vt:lpstr>Office Theme</vt:lpstr>
      <vt:lpstr>1_Office Theme</vt:lpstr>
      <vt:lpstr>Voters Will Tax Themselves for Kids</vt:lpstr>
      <vt:lpstr>Voters say giving children a strong start in life is as important to them as strengthening the economy.</vt:lpstr>
      <vt:lpstr>Most voters believe that the additional funding needed for early childhood opportunities in their communities should come from a mix of sources.</vt:lpstr>
      <vt:lpstr>Most voters believe that the additional funding needed for early childhood opportunities in their communities should come from a mix of sources.</vt:lpstr>
      <vt:lpstr>Voters are willing to provide this local funding by increasing their own taxes.</vt:lpstr>
      <vt:lpstr>Across political parties, voters show greater support for increased taxes to fund children’s services when they know exactly how much more they would pay annually. However, this support declines at higher tax amounts, especially among Republicans. </vt:lpstr>
      <vt:lpstr>The majority of voters in every region of the country want to see their tax dollars used to give all children a strong start in life, regardless of a child’s family income, education, skin color, or where a child lives. </vt:lpstr>
      <vt:lpstr>Voters prefer to raise funding for kids through taxes that don’t burden low-income households and small businesses.</vt:lpstr>
      <vt:lpstr>Voters across political parties show greater support for tax increases to fund children’s services when they know the specific source for the new revenue.</vt:lpstr>
      <vt:lpstr>Voters across political parties show greater support for tax increases to fund children’s services when they know the specific source for the new revenue.</vt:lpstr>
      <vt:lpstr>Funding for youth mental health and maternal/infant health opportunities are top priorities for voters.</vt:lpstr>
      <vt:lpstr>Voters support funding after-school programs,  child care, and preschool with tax dollars.</vt:lpstr>
      <vt:lpstr>Voters believe early childhood educators are key to program quality and they support using public funds to increase educator pay.</vt:lpstr>
      <vt:lpstr>COVID-19 increased the intensity of voter support for early childhood services.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Keisha Rivera</dc:creator>
  <cp:lastModifiedBy>Kristen Loschert</cp:lastModifiedBy>
  <cp:revision>35</cp:revision>
  <dcterms:created xsi:type="dcterms:W3CDTF">2021-11-08T20:06:59Z</dcterms:created>
  <dcterms:modified xsi:type="dcterms:W3CDTF">2022-03-16T12:26:31Z</dcterms:modified>
</cp:coreProperties>
</file>